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85" r:id="rId4"/>
    <p:sldId id="286" r:id="rId5"/>
    <p:sldId id="287" r:id="rId6"/>
    <p:sldId id="288" r:id="rId7"/>
    <p:sldId id="289" r:id="rId8"/>
    <p:sldId id="290" r:id="rId9"/>
    <p:sldId id="273" r:id="rId10"/>
    <p:sldId id="282" r:id="rId11"/>
    <p:sldId id="291" r:id="rId12"/>
    <p:sldId id="292" r:id="rId13"/>
    <p:sldId id="277" r:id="rId14"/>
    <p:sldId id="259" r:id="rId15"/>
  </p:sldIdLst>
  <p:sldSz cx="12192000" cy="6858000"/>
  <p:notesSz cx="6797675" cy="9926638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545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4135" userDrawn="1">
          <p15:clr>
            <a:srgbClr val="A4A3A4"/>
          </p15:clr>
        </p15:guide>
        <p15:guide id="6" pos="7174" userDrawn="1">
          <p15:clr>
            <a:srgbClr val="A4A3A4"/>
          </p15:clr>
        </p15:guide>
        <p15:guide id="7" pos="506" userDrawn="1">
          <p15:clr>
            <a:srgbClr val="A4A3A4"/>
          </p15:clr>
        </p15:guide>
        <p15:guide id="8" pos="7469" userDrawn="1">
          <p15:clr>
            <a:srgbClr val="A4A3A4"/>
          </p15:clr>
        </p15:guide>
        <p15:guide id="9" pos="257" userDrawn="1">
          <p15:clr>
            <a:srgbClr val="A4A3A4"/>
          </p15:clr>
        </p15:guide>
        <p15:guide id="10" orient="horz" pos="4020" userDrawn="1">
          <p15:clr>
            <a:srgbClr val="A4A3A4"/>
          </p15:clr>
        </p15:guide>
        <p15:guide id="11" orient="horz" pos="323" userDrawn="1">
          <p15:clr>
            <a:srgbClr val="A4A3A4"/>
          </p15:clr>
        </p15:guide>
        <p15:guide id="12" orient="horz" pos="346" userDrawn="1">
          <p15:clr>
            <a:srgbClr val="A4A3A4"/>
          </p15:clr>
        </p15:guide>
        <p15:guide id="13" pos="5654" userDrawn="1">
          <p15:clr>
            <a:srgbClr val="A4A3A4"/>
          </p15:clr>
        </p15:guide>
        <p15:guide id="14" orient="horz" pos="1071" userDrawn="1">
          <p15:clr>
            <a:srgbClr val="A4A3A4"/>
          </p15:clr>
        </p15:guide>
        <p15:guide id="15" orient="horz" pos="3090" userDrawn="1">
          <p15:clr>
            <a:srgbClr val="A4A3A4"/>
          </p15:clr>
        </p15:guide>
        <p15:guide id="16" orient="horz" pos="9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A35"/>
    <a:srgbClr val="44546A"/>
    <a:srgbClr val="D1A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13"/>
    <p:restoredTop sz="95309" autoAdjust="0"/>
  </p:normalViewPr>
  <p:slideViewPr>
    <p:cSldViewPr snapToGrid="0" snapToObjects="1" showGuides="1">
      <p:cViewPr varScale="1">
        <p:scale>
          <a:sx n="87" d="100"/>
          <a:sy n="87" d="100"/>
        </p:scale>
        <p:origin x="619" y="72"/>
      </p:cViewPr>
      <p:guideLst>
        <p:guide orient="horz" pos="2160"/>
        <p:guide pos="3840"/>
        <p:guide pos="3545"/>
        <p:guide orient="horz" pos="3974"/>
        <p:guide pos="4135"/>
        <p:guide pos="7174"/>
        <p:guide pos="506"/>
        <p:guide pos="7469"/>
        <p:guide pos="257"/>
        <p:guide orient="horz" pos="4020"/>
        <p:guide orient="horz" pos="323"/>
        <p:guide orient="horz" pos="346"/>
        <p:guide pos="5654"/>
        <p:guide orient="horz" pos="1071"/>
        <p:guide orient="horz" pos="3090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46379-7EAD-B24F-8FE2-9819085119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" y="0"/>
            <a:ext cx="1219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0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:\JOBS 3T\Aerotravel\Aerotravel-1019-PPT CruiseHUB\bg paper.png">
            <a:extLst>
              <a:ext uri="{FF2B5EF4-FFF2-40B4-BE49-F238E27FC236}">
                <a16:creationId xmlns:a16="http://schemas.microsoft.com/office/drawing/2014/main" id="{A72622A7-0CF6-914C-BF66-08486D3F2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348"/>
            <a:ext cx="12252325" cy="68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6E735-4F9D-B243-812D-91B9D2DAB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95" y="5694378"/>
            <a:ext cx="12239775" cy="116660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74130-B7A9-F146-BCD4-CC98397EC52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4561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o-R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2A578-A10E-9A44-A1B6-06E046DD4D5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561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8412A5-4A61-1B4F-A0CA-46725286976C}" type="slidenum">
              <a:rPr lang="ro-RO" smtClean="0"/>
              <a:pPr/>
              <a:t>‹#›</a:t>
            </a:fld>
            <a:endParaRPr lang="ro-R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B059E-6754-4645-9F66-A114D2FC5F4A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35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62E7-59B0-5144-8680-80B46D0F6D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199" y="1825625"/>
            <a:ext cx="4329223" cy="4270375"/>
          </a:xfrm>
        </p:spPr>
        <p:txBody>
          <a:bodyPr/>
          <a:lstStyle>
            <a:lvl1pPr marL="228600" indent="-228600">
              <a:buSzPct val="80000"/>
              <a:buFont typeface="Arial" panose="020B0604020202020204" pitchFamily="34" charset="0"/>
              <a:buChar char="•"/>
              <a:defRPr sz="2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E007D6-B2D6-884E-9983-CA40F747ED4C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6996223" y="1825625"/>
            <a:ext cx="4332177" cy="4270375"/>
          </a:xfrm>
        </p:spPr>
        <p:txBody>
          <a:bodyPr/>
          <a:lstStyle>
            <a:lvl1pPr marL="228600" indent="-228600">
              <a:buSzPct val="80000"/>
              <a:buFont typeface="Arial" panose="020B0604020202020204" pitchFamily="34" charset="0"/>
              <a:buChar char="•"/>
              <a:defRPr sz="2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50538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61FF8B-8538-A845-93BA-77DA478F055E}"/>
              </a:ext>
            </a:extLst>
          </p:cNvPr>
          <p:cNvGrpSpPr/>
          <p:nvPr userDrawn="1"/>
        </p:nvGrpSpPr>
        <p:grpSpPr>
          <a:xfrm>
            <a:off x="0" y="-34348"/>
            <a:ext cx="12252325" cy="6892348"/>
            <a:chOff x="0" y="-34348"/>
            <a:chExt cx="12252325" cy="6892348"/>
          </a:xfrm>
        </p:grpSpPr>
        <p:pic>
          <p:nvPicPr>
            <p:cNvPr id="14" name="Picture 13" descr="F:\JOBS 3T\Aerotravel\Aerotravel-1019-PPT CruiseHUB\bg paper.png">
              <a:extLst>
                <a:ext uri="{FF2B5EF4-FFF2-40B4-BE49-F238E27FC236}">
                  <a16:creationId xmlns:a16="http://schemas.microsoft.com/office/drawing/2014/main" id="{57CD6D33-47A6-4849-9665-FD5D0307B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4348"/>
              <a:ext cx="12252325" cy="6892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F:\JOBS 3T\Aerotravel\Aerotravel-1019-PPT CruiseHUB\footer mic.png">
              <a:extLst>
                <a:ext uri="{FF2B5EF4-FFF2-40B4-BE49-F238E27FC236}">
                  <a16:creationId xmlns:a16="http://schemas.microsoft.com/office/drawing/2014/main" id="{6474012B-50DB-8F4E-B3BA-4707543B0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7706"/>
              <a:ext cx="12252325" cy="1410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74130-B7A9-F146-BCD4-CC98397EC52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4561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o-R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B059E-6754-4645-9F66-A114D2FC5F4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490199" cy="1325563"/>
          </a:xfrm>
        </p:spPr>
        <p:txBody>
          <a:bodyPr>
            <a:normAutofit/>
          </a:bodyPr>
          <a:lstStyle>
            <a:lvl1pPr algn="r">
              <a:defRPr sz="35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62E7-59B0-5144-8680-80B46D0F6D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9476232" cy="4270375"/>
          </a:xfrm>
        </p:spPr>
        <p:txBody>
          <a:bodyPr/>
          <a:lstStyle>
            <a:lvl1pPr marL="228600" indent="-228600">
              <a:buSzPct val="80000"/>
              <a:buFont typeface="Arial" panose="020B0604020202020204" pitchFamily="34" charset="0"/>
              <a:buChar char="•"/>
              <a:defRPr sz="2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3715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:\JOBS 3T\Aerotravel\Aerotravel-1019-PPT CruiseHUB\bg paper.png">
            <a:extLst>
              <a:ext uri="{FF2B5EF4-FFF2-40B4-BE49-F238E27FC236}">
                <a16:creationId xmlns:a16="http://schemas.microsoft.com/office/drawing/2014/main" id="{5DA8E538-ED13-EC4F-8024-331042994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348"/>
            <a:ext cx="12252325" cy="68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74130-B7A9-F146-BCD4-CC98397E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6100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o-R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B059E-6754-4645-9F66-A114D2FC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76232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732B30E-D5CE-F449-988F-04B05F48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100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8412A5-4A61-1B4F-A0CA-46725286976C}" type="slidenum">
              <a:rPr lang="ro-RO" smtClean="0"/>
              <a:pPr/>
              <a:t>‹#›</a:t>
            </a:fld>
            <a:endParaRPr lang="ro-RO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93C8F78-AF2F-674F-842C-8B2A7189B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6232" cy="4270375"/>
          </a:xfrm>
        </p:spPr>
        <p:txBody>
          <a:bodyPr/>
          <a:lstStyle>
            <a:lvl1pPr marL="228600" indent="-228600">
              <a:buSzPct val="80000"/>
              <a:buFont typeface="Arial" panose="020B0604020202020204" pitchFamily="34" charset="0"/>
              <a:buChar char="•"/>
              <a:defRPr sz="2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8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9081D-CCE5-FE4A-B4E9-A0A081868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4294"/>
            <a:ext cx="12252325" cy="11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0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:\JOBS 3T\Aerotravel\Aerotravel-1019-PPT CruiseHUB\bg paper.png">
            <a:extLst>
              <a:ext uri="{FF2B5EF4-FFF2-40B4-BE49-F238E27FC236}">
                <a16:creationId xmlns:a16="http://schemas.microsoft.com/office/drawing/2014/main" id="{5C2306F0-DE91-184F-9C42-DA6C5ACE8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348"/>
            <a:ext cx="12252325" cy="68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FA8D6F-526C-0948-AFCF-C4EF69D156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7313" y="942975"/>
            <a:ext cx="9476581" cy="49926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55D35-9228-B14B-A2B8-44ACDAEC7A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4294"/>
            <a:ext cx="12252325" cy="11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C169CF-C608-DE47-8BD4-500320A36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FEC4A7-700A-DC46-9F73-2FF83D01D0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150902"/>
            <a:ext cx="12472622" cy="6707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2D9D2-C0FC-2D4C-9488-09B1303D2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60825"/>
            <a:ext cx="5162550" cy="1235075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2444F-AF77-BB41-B78C-E8538A3FA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562600"/>
            <a:ext cx="4273550" cy="5270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06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684A49-3F2B-B14A-A23A-9E8AF9E75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26" y="-6600"/>
            <a:ext cx="12202866" cy="68646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7F3EC-D0BA-B645-B0DD-B0648B8829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150902"/>
            <a:ext cx="12472622" cy="6707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2D9D2-C0FC-2D4C-9488-09B1303D2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60825"/>
            <a:ext cx="5162550" cy="1235075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2444F-AF77-BB41-B78C-E8538A3FA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562600"/>
            <a:ext cx="4273550" cy="5270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26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4956D0-26B5-3B48-BA0F-DC3EB7501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6" y="0"/>
            <a:ext cx="12193472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C35D04-BC1E-0B44-81BE-8CD4929628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2787" y="5005475"/>
            <a:ext cx="1379978" cy="1450625"/>
          </a:xfrm>
          <a:prstGeom prst="rect">
            <a:avLst/>
          </a:prstGeom>
        </p:spPr>
      </p:pic>
      <p:sp>
        <p:nvSpPr>
          <p:cNvPr id="6" name="Google Shape;20;p4">
            <a:extLst>
              <a:ext uri="{FF2B5EF4-FFF2-40B4-BE49-F238E27FC236}">
                <a16:creationId xmlns:a16="http://schemas.microsoft.com/office/drawing/2014/main" id="{6F24F2CC-5F4A-2340-91D2-7A42C043E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76945" y="1690688"/>
            <a:ext cx="7169727" cy="194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7620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╶"/>
              <a:defRPr sz="2400"/>
            </a:lvl2pPr>
            <a:lvl3pPr marL="1371600" lvl="2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╶"/>
              <a:defRPr sz="2400"/>
            </a:lvl3pPr>
            <a:lvl4pPr marL="1828800" lvl="3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╶"/>
              <a:defRPr sz="2400"/>
            </a:lvl4pPr>
            <a:lvl5pPr marL="2286000" lvl="4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╶"/>
              <a:defRPr sz="2400"/>
            </a:lvl5pPr>
            <a:lvl6pPr marL="2743200" lvl="5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╶"/>
              <a:defRPr sz="2400"/>
            </a:lvl6pPr>
            <a:lvl7pPr marL="3200400" lvl="6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╶"/>
              <a:defRPr sz="2400"/>
            </a:lvl7pPr>
            <a:lvl8pPr marL="3657600" lvl="7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╶"/>
              <a:defRPr sz="2400"/>
            </a:lvl8pPr>
            <a:lvl9pPr marL="4114800" lvl="8" indent="-381000" algn="ctr">
              <a:spcBef>
                <a:spcPts val="1000"/>
              </a:spcBef>
              <a:spcAft>
                <a:spcPts val="1000"/>
              </a:spcAft>
              <a:buSzPts val="2400"/>
              <a:buChar char="╶"/>
              <a:defRPr sz="2400"/>
            </a:lvl9pPr>
          </a:lstStyle>
          <a:p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12A841-FA05-D840-9367-A697F024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61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o-RO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FAAA7B7-1411-0A49-82A0-4C40BCCC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1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8412A5-4A61-1B4F-A0CA-46725286976C}" type="slidenum">
              <a:rPr lang="ro-RO" smtClean="0"/>
              <a:pPr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9319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95E9C-79B1-B243-A8CD-14479AFE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57F61-A8CE-D44A-925A-59C1FC730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AEAA2-E1B1-504A-B281-BC5040908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E0327-2716-9C4A-B974-523A462B739C}" type="datetimeFigureOut">
              <a:rPr lang="ro-RO" smtClean="0"/>
              <a:t>14.12.2019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925A-FB0C-AB4D-96BB-D6D1A4CF2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21ACD-F3C6-954A-9CE6-59C56A52D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12A5-4A61-1B4F-A0CA-46725286976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249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4" r:id="rId5"/>
    <p:sldLayoutId id="2147483651" r:id="rId6"/>
    <p:sldLayoutId id="2147483660" r:id="rId7"/>
    <p:sldLayoutId id="21474836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59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F7BEB21-5126-4256-8F64-7CCC7EB83AB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837484" y="365125"/>
            <a:ext cx="4865078" cy="597412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D17E56-5C54-44F8-B5DD-582BA2C65B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984250"/>
            <a:ext cx="5870331" cy="511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Divina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28.02 – 10.03.2020, de la 1799 euro/ pers. 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include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itinerariu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doua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dintre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cele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frumoase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destinatii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la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Marea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Caraibilor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– Aruba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Curacao;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Preziosa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08.03 – 22.03.2020, de la 2399 euro/ pers.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Caraibe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fara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vize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pe mare;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unele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dintre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cele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frumoase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plaje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lume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fiecare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intr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-o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noua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destinatie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Pride of America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01.09 – 16.09.2020, de la 5299 euro/ pers.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7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Insulele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Hawaii,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inclusiv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sederi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peste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noapte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circuit Las Vegas, San Francisco, Los Angeles.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b="1" dirty="0"/>
          </a:p>
        </p:txBody>
      </p:sp>
      <p:sp>
        <p:nvSpPr>
          <p:cNvPr id="9" name="Rettangolo 18">
            <a:extLst>
              <a:ext uri="{FF2B5EF4-FFF2-40B4-BE49-F238E27FC236}">
                <a16:creationId xmlns:a16="http://schemas.microsoft.com/office/drawing/2014/main" id="{3A4F6388-234D-4DB3-8C69-125B7B5541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870331" cy="67236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Organizam grupuri</a:t>
            </a:r>
          </a:p>
        </p:txBody>
      </p:sp>
    </p:spTree>
    <p:extLst>
      <p:ext uri="{BB962C8B-B14F-4D97-AF65-F5344CB8AC3E}">
        <p14:creationId xmlns:p14="http://schemas.microsoft.com/office/powerpoint/2010/main" val="4136944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56B4-B6A2-4C9A-910B-51F3ADDCB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24" y="1304406"/>
            <a:ext cx="5665177" cy="1462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Meraviglia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28.09 – 13.10.2020, de la 2799 euro/ pers. 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O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calatorie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printre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zgarie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norii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Americii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iconicul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New York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prin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natura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superba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Canadei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!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Stiati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ca? Halifax are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legatura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cu Titanic?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ttangolo 18">
            <a:extLst>
              <a:ext uri="{FF2B5EF4-FFF2-40B4-BE49-F238E27FC236}">
                <a16:creationId xmlns:a16="http://schemas.microsoft.com/office/drawing/2014/main" id="{D22E47D6-B415-4910-9288-D422C5C5B619}"/>
              </a:ext>
            </a:extLst>
          </p:cNvPr>
          <p:cNvSpPr txBox="1">
            <a:spLocks/>
          </p:cNvSpPr>
          <p:nvPr/>
        </p:nvSpPr>
        <p:spPr>
          <a:xfrm>
            <a:off x="973750" y="657513"/>
            <a:ext cx="5676900" cy="536089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Organizam grupuri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B8584-22EA-4264-9ADF-C8E8F364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276" y="1193602"/>
            <a:ext cx="5347186" cy="5609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A86F6-4638-4147-BE5D-FCE91485B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24" y="2767104"/>
            <a:ext cx="5772150" cy="19240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351A50-179A-4825-9E58-4632D88370DF}"/>
              </a:ext>
            </a:extLst>
          </p:cNvPr>
          <p:cNvSpPr txBox="1">
            <a:spLocks/>
          </p:cNvSpPr>
          <p:nvPr/>
        </p:nvSpPr>
        <p:spPr>
          <a:xfrm>
            <a:off x="926124" y="4993787"/>
            <a:ext cx="5772152" cy="146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Holland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ms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Westerdam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12.11 – 29.11.2020, de la 3899 euro/ pers. 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Incusiune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Tara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Foc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tranzitare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prin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Stramtoarea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Magellan,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prin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Aleea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Ghetarilor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! O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calatorie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la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capatul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pamantului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2E7602-48E7-4212-8695-221214BA7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4862" y="1095863"/>
            <a:ext cx="4359843" cy="5641724"/>
          </a:xfrm>
          <a:prstGeom prst="rect">
            <a:avLst/>
          </a:prstGeom>
        </p:spPr>
      </p:pic>
      <p:sp>
        <p:nvSpPr>
          <p:cNvPr id="5" name="Rettangolo 18">
            <a:extLst>
              <a:ext uri="{FF2B5EF4-FFF2-40B4-BE49-F238E27FC236}">
                <a16:creationId xmlns:a16="http://schemas.microsoft.com/office/drawing/2014/main" id="{2F62C6C2-C66E-4FBE-B753-2D72FAC9658E}"/>
              </a:ext>
            </a:extLst>
          </p:cNvPr>
          <p:cNvSpPr txBox="1">
            <a:spLocks/>
          </p:cNvSpPr>
          <p:nvPr/>
        </p:nvSpPr>
        <p:spPr>
          <a:xfrm>
            <a:off x="838201" y="1089754"/>
            <a:ext cx="6309945" cy="644772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Organizam grupuri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496350-7A09-47AF-967F-A1043E08C0DF}"/>
              </a:ext>
            </a:extLst>
          </p:cNvPr>
          <p:cNvSpPr txBox="1">
            <a:spLocks/>
          </p:cNvSpPr>
          <p:nvPr/>
        </p:nvSpPr>
        <p:spPr>
          <a:xfrm>
            <a:off x="838201" y="2187327"/>
            <a:ext cx="5952392" cy="32111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COSTA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Mediterranea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24.12 – 10.01.2021, de la 2399 euro/ pers. –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Craciun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Revelion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08.01 – 23.01.2021, de la 1799 euro/ pers.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Cultura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fascinanta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ape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turcoaz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plaje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incredibile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zambete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prietenoase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Asia de Sud Est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Bellissima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15.10 – 27.10.2020, de la 2599 euro/ pers.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Japonia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din ultra-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modernul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Tokyo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catre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inima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spirituala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Wakayama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prin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pagina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istorie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mondiala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numita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Hiroshima!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28047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BFC38A26-79A5-8C45-B302-DE286FB96501}"/>
              </a:ext>
            </a:extLst>
          </p:cNvPr>
          <p:cNvSpPr txBox="1">
            <a:spLocks/>
          </p:cNvSpPr>
          <p:nvPr/>
        </p:nvSpPr>
        <p:spPr>
          <a:xfrm>
            <a:off x="495785" y="466725"/>
            <a:ext cx="8064015" cy="1043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CruZ - croaziere la un click distanta</a:t>
            </a:r>
            <a:endParaRPr lang="ro-RO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56431" y="5788124"/>
            <a:ext cx="2790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GB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CruZ</a:t>
            </a:r>
            <a:r>
              <a:rPr lang="en-GB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C548E-2113-491F-947C-628D64357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92" y="1734870"/>
            <a:ext cx="5351873" cy="370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70B4D-95F0-426A-A02A-C88515419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26" y="1734870"/>
            <a:ext cx="5942081" cy="37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62958-6C8C-614A-8ABA-C73BE362D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err="1"/>
              <a:t>Multumim</a:t>
            </a:r>
            <a:r>
              <a:rPr lang="ro-RO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376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D00A8D-30C8-1D47-B856-B581A547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76232" cy="1325563"/>
          </a:xfrm>
        </p:spPr>
        <p:txBody>
          <a:bodyPr/>
          <a:lstStyle/>
          <a:p>
            <a:pPr algn="l"/>
            <a:endParaRPr lang="ro-RO" dirty="0"/>
          </a:p>
        </p:txBody>
      </p:sp>
      <p:sp>
        <p:nvSpPr>
          <p:cNvPr id="7" name="Rettangolo 18">
            <a:extLst>
              <a:ext uri="{FF2B5EF4-FFF2-40B4-BE49-F238E27FC236}">
                <a16:creationId xmlns:a16="http://schemas.microsoft.com/office/drawing/2014/main" id="{E783090A-F053-4E8B-A1E2-00F665920629}"/>
              </a:ext>
            </a:extLst>
          </p:cNvPr>
          <p:cNvSpPr txBox="1">
            <a:spLocks/>
          </p:cNvSpPr>
          <p:nvPr/>
        </p:nvSpPr>
        <p:spPr>
          <a:xfrm>
            <a:off x="838200" y="589061"/>
            <a:ext cx="4694853" cy="689234"/>
          </a:xfrm>
          <a:prstGeom prst="rect">
            <a:avLst/>
          </a:prstGeom>
          <a:solidFill>
            <a:srgbClr val="0B2A35"/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Partenerii nostri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13CF2-B987-42E8-A675-AD5120B4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26972"/>
            <a:ext cx="11353800" cy="51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7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88A5C78-B301-4864-8AE7-B9E41125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magine 17" descr="mondo v3.jpg">
            <a:extLst>
              <a:ext uri="{FF2B5EF4-FFF2-40B4-BE49-F238E27FC236}">
                <a16:creationId xmlns:a16="http://schemas.microsoft.com/office/drawing/2014/main" id="{9E9974AC-7250-435F-A947-24726F32C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1882327"/>
            <a:ext cx="4573555" cy="4088144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103B306-882A-432B-A87B-7FC727FE927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ttangolo 13">
            <a:extLst>
              <a:ext uri="{FF2B5EF4-FFF2-40B4-BE49-F238E27FC236}">
                <a16:creationId xmlns:a16="http://schemas.microsoft.com/office/drawing/2014/main" id="{1474023E-0398-4B85-844D-68CE3BEE5102}"/>
              </a:ext>
            </a:extLst>
          </p:cNvPr>
          <p:cNvSpPr/>
          <p:nvPr/>
        </p:nvSpPr>
        <p:spPr>
          <a:xfrm>
            <a:off x="7703291" y="2067521"/>
            <a:ext cx="2523060" cy="5447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>
              <a:lnSpc>
                <a:spcPct val="80000"/>
              </a:lnSpc>
            </a:pPr>
            <a:r>
              <a:rPr lang="it-IT" sz="1867" b="1" dirty="0">
                <a:latin typeface="Celeste Sans Offc Pro"/>
                <a:cs typeface="Celeste Sans Offc Pro"/>
              </a:rPr>
              <a:t>Servicii</a:t>
            </a:r>
          </a:p>
        </p:txBody>
      </p:sp>
      <p:sp>
        <p:nvSpPr>
          <p:cNvPr id="8" name="Rettangolo 21">
            <a:extLst>
              <a:ext uri="{FF2B5EF4-FFF2-40B4-BE49-F238E27FC236}">
                <a16:creationId xmlns:a16="http://schemas.microsoft.com/office/drawing/2014/main" id="{A842ECC2-E1CF-4398-A5F2-AC74E4BB1C93}"/>
              </a:ext>
            </a:extLst>
          </p:cNvPr>
          <p:cNvSpPr/>
          <p:nvPr/>
        </p:nvSpPr>
        <p:spPr>
          <a:xfrm>
            <a:off x="7560458" y="3533939"/>
            <a:ext cx="2665893" cy="544792"/>
          </a:xfrm>
          <a:prstGeom prst="rect">
            <a:avLst/>
          </a:prstGeom>
          <a:solidFill>
            <a:srgbClr val="0B2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>
              <a:lnSpc>
                <a:spcPct val="80000"/>
              </a:lnSpc>
            </a:pPr>
            <a:r>
              <a:rPr lang="it-IT" sz="1867" b="1" dirty="0">
                <a:latin typeface="Celeste Sans Offc Pro"/>
                <a:cs typeface="Celeste Sans Offc Pro"/>
              </a:rPr>
              <a:t>Experiente</a:t>
            </a:r>
          </a:p>
        </p:txBody>
      </p:sp>
      <p:pic>
        <p:nvPicPr>
          <p:cNvPr id="9" name="Immagine 1">
            <a:extLst>
              <a:ext uri="{FF2B5EF4-FFF2-40B4-BE49-F238E27FC236}">
                <a16:creationId xmlns:a16="http://schemas.microsoft.com/office/drawing/2014/main" id="{14B81881-74AA-4153-A54F-9BCE8FBBC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23" y="1825625"/>
            <a:ext cx="923700" cy="1072087"/>
          </a:xfrm>
          <a:prstGeom prst="rect">
            <a:avLst/>
          </a:prstGeom>
        </p:spPr>
      </p:pic>
      <p:pic>
        <p:nvPicPr>
          <p:cNvPr id="10" name="Immagine 26">
            <a:extLst>
              <a:ext uri="{FF2B5EF4-FFF2-40B4-BE49-F238E27FC236}">
                <a16:creationId xmlns:a16="http://schemas.microsoft.com/office/drawing/2014/main" id="{96EFB8CF-0258-4362-A121-1E80FC5E9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3205815"/>
            <a:ext cx="1130088" cy="1159283"/>
          </a:xfrm>
          <a:prstGeom prst="rect">
            <a:avLst/>
          </a:prstGeom>
        </p:spPr>
      </p:pic>
      <p:sp>
        <p:nvSpPr>
          <p:cNvPr id="16" name="Rettangolo 23">
            <a:extLst>
              <a:ext uri="{FF2B5EF4-FFF2-40B4-BE49-F238E27FC236}">
                <a16:creationId xmlns:a16="http://schemas.microsoft.com/office/drawing/2014/main" id="{6AD4CDFD-64E4-4AF0-951F-C88E1D2B55F4}"/>
              </a:ext>
            </a:extLst>
          </p:cNvPr>
          <p:cNvSpPr/>
          <p:nvPr/>
        </p:nvSpPr>
        <p:spPr>
          <a:xfrm>
            <a:off x="7703291" y="5064610"/>
            <a:ext cx="2523060" cy="495265"/>
          </a:xfrm>
          <a:prstGeom prst="rect">
            <a:avLst/>
          </a:prstGeom>
          <a:solidFill>
            <a:srgbClr val="0B2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>
              <a:lnSpc>
                <a:spcPct val="80000"/>
              </a:lnSpc>
            </a:pPr>
            <a:r>
              <a:rPr lang="it-IT" sz="1867" b="1" dirty="0">
                <a:latin typeface="Celeste Sans Offc Pro"/>
                <a:cs typeface="Celeste Sans Offc Pro"/>
              </a:rPr>
              <a:t>Destinatii</a:t>
            </a:r>
          </a:p>
        </p:txBody>
      </p:sp>
      <p:pic>
        <p:nvPicPr>
          <p:cNvPr id="17" name="Immagine 27">
            <a:extLst>
              <a:ext uri="{FF2B5EF4-FFF2-40B4-BE49-F238E27FC236}">
                <a16:creationId xmlns:a16="http://schemas.microsoft.com/office/drawing/2014/main" id="{2EF8F8E8-BEF2-4202-A614-FA076453B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4768704"/>
            <a:ext cx="1075637" cy="1087079"/>
          </a:xfrm>
          <a:prstGeom prst="rect">
            <a:avLst/>
          </a:prstGeom>
        </p:spPr>
      </p:pic>
      <p:sp>
        <p:nvSpPr>
          <p:cNvPr id="18" name="Rettangolo 18">
            <a:extLst>
              <a:ext uri="{FF2B5EF4-FFF2-40B4-BE49-F238E27FC236}">
                <a16:creationId xmlns:a16="http://schemas.microsoft.com/office/drawing/2014/main" id="{32BAAFC3-C611-44A8-934F-38C4A2FAC136}"/>
              </a:ext>
            </a:extLst>
          </p:cNvPr>
          <p:cNvSpPr txBox="1">
            <a:spLocks/>
          </p:cNvSpPr>
          <p:nvPr/>
        </p:nvSpPr>
        <p:spPr>
          <a:xfrm>
            <a:off x="838200" y="589061"/>
            <a:ext cx="4573555" cy="689234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De ce o croaziera?</a:t>
            </a:r>
          </a:p>
        </p:txBody>
      </p:sp>
    </p:spTree>
    <p:extLst>
      <p:ext uri="{BB962C8B-B14F-4D97-AF65-F5344CB8AC3E}">
        <p14:creationId xmlns:p14="http://schemas.microsoft.com/office/powerpoint/2010/main" val="217473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1A7C9-9E18-4DA1-87F8-CC9A4CC42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262"/>
            <a:ext cx="4321629" cy="203873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Pensiune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completa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apa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ceai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cafea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oferite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pe tot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parcursul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zilei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Activitati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cu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echipa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divertisment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spectacole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teatru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muzica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live;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Cine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speciale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gala;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Acces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la piscine, Jacuzzi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terenurile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sport;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Cabine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interioare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exterioare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apartamente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GB" sz="2000" dirty="0"/>
          </a:p>
        </p:txBody>
      </p:sp>
      <p:sp>
        <p:nvSpPr>
          <p:cNvPr id="4" name="Rettangolo 23">
            <a:extLst>
              <a:ext uri="{FF2B5EF4-FFF2-40B4-BE49-F238E27FC236}">
                <a16:creationId xmlns:a16="http://schemas.microsoft.com/office/drawing/2014/main" id="{6671D9BB-EF10-48F1-91AC-41D71DE8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123"/>
            <a:ext cx="7391400" cy="641839"/>
          </a:xfrm>
          <a:prstGeom prst="rect">
            <a:avLst/>
          </a:prstGeom>
          <a:solidFill>
            <a:srgbClr val="0B2A35"/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it-IT" sz="2800" b="1" dirty="0">
                <a:solidFill>
                  <a:schemeClr val="bg1"/>
                </a:solidFill>
              </a:rPr>
              <a:t>Servicii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035D719-6648-4BEA-86A9-EDB3693EF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3" y="1390262"/>
            <a:ext cx="6304085" cy="4778548"/>
          </a:xfrm>
          <a:prstGeom prst="rect">
            <a:avLst/>
          </a:prstGeom>
        </p:spPr>
      </p:pic>
      <p:pic>
        <p:nvPicPr>
          <p:cNvPr id="6" name="Picture 6" descr="Related image">
            <a:extLst>
              <a:ext uri="{FF2B5EF4-FFF2-40B4-BE49-F238E27FC236}">
                <a16:creationId xmlns:a16="http://schemas.microsoft.com/office/drawing/2014/main" id="{24FA13DC-B846-4D6C-869D-5D6BA7F15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50300"/>
            <a:ext cx="4321628" cy="26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9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3">
            <a:extLst>
              <a:ext uri="{FF2B5EF4-FFF2-40B4-BE49-F238E27FC236}">
                <a16:creationId xmlns:a16="http://schemas.microsoft.com/office/drawing/2014/main" id="{E9C7717E-294E-4EB7-9FE9-224713BB74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568147"/>
            <a:ext cx="7154009" cy="625511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Experiente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F0A01C-E736-47DF-9623-8B221C24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566" y="1387089"/>
            <a:ext cx="4256314" cy="211225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 err="1"/>
              <a:t>Despacheteaza</a:t>
            </a:r>
            <a:r>
              <a:rPr lang="en-US" sz="1400" dirty="0"/>
              <a:t> </a:t>
            </a:r>
            <a:r>
              <a:rPr lang="en-US" sz="1400" dirty="0" err="1"/>
              <a:t>doar</a:t>
            </a:r>
            <a:r>
              <a:rPr lang="en-US" sz="1400" dirty="0"/>
              <a:t> o data, </a:t>
            </a:r>
            <a:r>
              <a:rPr lang="en-US" sz="1400" dirty="0" err="1"/>
              <a:t>viziteaza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experimenteaza</a:t>
            </a:r>
            <a:r>
              <a:rPr lang="en-US" sz="1400" dirty="0"/>
              <a:t> o </a:t>
            </a:r>
            <a:r>
              <a:rPr lang="en-US" sz="1400" dirty="0" err="1"/>
              <a:t>intreaga</a:t>
            </a:r>
            <a:r>
              <a:rPr lang="en-US" sz="1400" dirty="0"/>
              <a:t> </a:t>
            </a:r>
            <a:r>
              <a:rPr lang="en-US" sz="1400" dirty="0" err="1"/>
              <a:t>regiune</a:t>
            </a:r>
            <a:r>
              <a:rPr lang="en-US" sz="1400" dirty="0"/>
              <a:t> </a:t>
            </a:r>
            <a:r>
              <a:rPr lang="en-US" sz="1400" dirty="0" err="1"/>
              <a:t>intr</a:t>
            </a:r>
            <a:r>
              <a:rPr lang="en-US" sz="1400" dirty="0"/>
              <a:t>-o </a:t>
            </a:r>
            <a:r>
              <a:rPr lang="en-US" sz="1400" dirty="0" err="1"/>
              <a:t>singura</a:t>
            </a:r>
            <a:r>
              <a:rPr lang="en-US" sz="1400" dirty="0"/>
              <a:t> </a:t>
            </a:r>
            <a:r>
              <a:rPr lang="en-US" sz="1400" dirty="0" err="1"/>
              <a:t>croaziera</a:t>
            </a:r>
            <a:r>
              <a:rPr lang="en-US" sz="1400" dirty="0"/>
              <a:t>!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 err="1"/>
              <a:t>Te</a:t>
            </a:r>
            <a:r>
              <a:rPr lang="en-US" sz="1400" dirty="0"/>
              <a:t> </a:t>
            </a:r>
            <a:r>
              <a:rPr lang="en-US" sz="1400" dirty="0" err="1"/>
              <a:t>poti</a:t>
            </a:r>
            <a:r>
              <a:rPr lang="en-US" sz="1400" dirty="0"/>
              <a:t> </a:t>
            </a:r>
            <a:r>
              <a:rPr lang="en-US" sz="1400" dirty="0" err="1"/>
              <a:t>bucura</a:t>
            </a:r>
            <a:r>
              <a:rPr lang="en-US" sz="1400" dirty="0"/>
              <a:t> de </a:t>
            </a:r>
            <a:r>
              <a:rPr lang="en-US" sz="1400" dirty="0" err="1"/>
              <a:t>gastronomia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traditiile</a:t>
            </a:r>
            <a:r>
              <a:rPr lang="en-US" sz="1400" dirty="0"/>
              <a:t> locale  a </a:t>
            </a:r>
            <a:r>
              <a:rPr lang="en-US" sz="1400" dirty="0" err="1"/>
              <a:t>mai</a:t>
            </a:r>
            <a:r>
              <a:rPr lang="en-US" sz="1400" dirty="0"/>
              <a:t> </a:t>
            </a:r>
            <a:r>
              <a:rPr lang="en-US" sz="1400" dirty="0" err="1"/>
              <a:t>multor</a:t>
            </a:r>
            <a:r>
              <a:rPr lang="en-US" sz="1400" dirty="0"/>
              <a:t> </a:t>
            </a:r>
            <a:r>
              <a:rPr lang="en-US" sz="1400" dirty="0" err="1"/>
              <a:t>tari</a:t>
            </a:r>
            <a:r>
              <a:rPr lang="en-US" sz="1400" dirty="0"/>
              <a:t>, </a:t>
            </a:r>
            <a:r>
              <a:rPr lang="en-US" sz="1400" dirty="0" err="1"/>
              <a:t>intr</a:t>
            </a:r>
            <a:r>
              <a:rPr lang="en-US" sz="1400" dirty="0"/>
              <a:t>-o </a:t>
            </a:r>
            <a:r>
              <a:rPr lang="en-US" sz="1400" dirty="0" err="1"/>
              <a:t>croaziera</a:t>
            </a:r>
            <a:r>
              <a:rPr lang="en-US" sz="1400" dirty="0"/>
              <a:t> de </a:t>
            </a:r>
            <a:r>
              <a:rPr lang="en-US" sz="1400" dirty="0" err="1"/>
              <a:t>doar</a:t>
            </a:r>
            <a:r>
              <a:rPr lang="en-US" sz="1400" dirty="0"/>
              <a:t> 7 </a:t>
            </a:r>
            <a:r>
              <a:rPr lang="en-US" sz="1400" dirty="0" err="1"/>
              <a:t>zile</a:t>
            </a:r>
            <a:r>
              <a:rPr lang="en-US" sz="14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 err="1"/>
              <a:t>Participa</a:t>
            </a:r>
            <a:r>
              <a:rPr lang="en-US" sz="1400" dirty="0"/>
              <a:t> la </a:t>
            </a:r>
            <a:r>
              <a:rPr lang="en-US" sz="1400" dirty="0" err="1"/>
              <a:t>activitati</a:t>
            </a:r>
            <a:r>
              <a:rPr lang="en-US" sz="1400" dirty="0"/>
              <a:t>, </a:t>
            </a:r>
            <a:r>
              <a:rPr lang="en-US" sz="1400" dirty="0" err="1"/>
              <a:t>urmareste</a:t>
            </a:r>
            <a:r>
              <a:rPr lang="en-US" sz="1400" dirty="0"/>
              <a:t> </a:t>
            </a:r>
            <a:r>
              <a:rPr lang="en-US" sz="1400" dirty="0" err="1"/>
              <a:t>spectacole</a:t>
            </a:r>
            <a:r>
              <a:rPr lang="en-US" sz="1400" dirty="0"/>
              <a:t> de </a:t>
            </a:r>
            <a:r>
              <a:rPr lang="en-US" sz="1400" dirty="0" err="1"/>
              <a:t>teatru</a:t>
            </a:r>
            <a:r>
              <a:rPr lang="en-US" sz="1400" dirty="0"/>
              <a:t> – </a:t>
            </a:r>
            <a:r>
              <a:rPr lang="en-US" sz="1400" dirty="0" err="1"/>
              <a:t>unele</a:t>
            </a:r>
            <a:r>
              <a:rPr lang="en-US" sz="1400" dirty="0"/>
              <a:t> Broadway, </a:t>
            </a:r>
            <a:r>
              <a:rPr lang="en-US" sz="1400" dirty="0" err="1"/>
              <a:t>altele</a:t>
            </a:r>
            <a:r>
              <a:rPr lang="en-US" sz="1400" dirty="0"/>
              <a:t> Cirque du Soleil, </a:t>
            </a:r>
            <a:r>
              <a:rPr lang="en-US" sz="1400" dirty="0" err="1"/>
              <a:t>relaxeaza-te</a:t>
            </a:r>
            <a:r>
              <a:rPr lang="en-US" sz="1400" dirty="0"/>
              <a:t> la SPA </a:t>
            </a:r>
            <a:r>
              <a:rPr lang="en-US" sz="1400" dirty="0" err="1"/>
              <a:t>sau</a:t>
            </a:r>
            <a:r>
              <a:rPr lang="en-US" sz="1400" dirty="0"/>
              <a:t> in </a:t>
            </a:r>
            <a:r>
              <a:rPr lang="en-US" sz="1400" dirty="0" err="1"/>
              <a:t>Parcurile</a:t>
            </a:r>
            <a:r>
              <a:rPr lang="en-US" sz="1400" dirty="0"/>
              <a:t> </a:t>
            </a:r>
            <a:r>
              <a:rPr lang="en-US" sz="1400" dirty="0" err="1"/>
              <a:t>acvatice</a:t>
            </a:r>
            <a:r>
              <a:rPr lang="en-US" sz="1400" dirty="0"/>
              <a:t> de la bord!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03857F86-7D58-429C-9F0E-CC624FAD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99339"/>
            <a:ext cx="4383822" cy="25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D251CE98-A492-4702-81B1-04D03D9E4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89" y="1387089"/>
            <a:ext cx="5788733" cy="4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2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1110B-9947-4433-8C1B-0AFAB55EB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092" y="1776046"/>
            <a:ext cx="4026878" cy="197533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√ Croaziere pe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toate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marile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oceanele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lumii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√ Mai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multe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nave de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croaziera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, cu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specificatii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diferite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, in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fiecare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destinatie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Sute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destinatii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portofoliul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fiecarei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companii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croaziera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AA4B9-7CE7-4DC7-8859-C927110B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92" y="447869"/>
            <a:ext cx="5714999" cy="5762432"/>
          </a:xfrm>
          <a:prstGeom prst="rect">
            <a:avLst/>
          </a:prstGeom>
        </p:spPr>
      </p:pic>
      <p:sp>
        <p:nvSpPr>
          <p:cNvPr id="5" name="Rettangolo 18">
            <a:extLst>
              <a:ext uri="{FF2B5EF4-FFF2-40B4-BE49-F238E27FC236}">
                <a16:creationId xmlns:a16="http://schemas.microsoft.com/office/drawing/2014/main" id="{B1EE849E-81AD-4C0D-9C28-DEF166736646}"/>
              </a:ext>
            </a:extLst>
          </p:cNvPr>
          <p:cNvSpPr txBox="1">
            <a:spLocks/>
          </p:cNvSpPr>
          <p:nvPr/>
        </p:nvSpPr>
        <p:spPr>
          <a:xfrm>
            <a:off x="6880023" y="1117729"/>
            <a:ext cx="4224661" cy="52643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Destinatii</a:t>
            </a:r>
          </a:p>
        </p:txBody>
      </p:sp>
      <p:pic>
        <p:nvPicPr>
          <p:cNvPr id="10" name="Picture 2" descr="Image result for harmony of the seas">
            <a:extLst>
              <a:ext uri="{FF2B5EF4-FFF2-40B4-BE49-F238E27FC236}">
                <a16:creationId xmlns:a16="http://schemas.microsoft.com/office/drawing/2014/main" id="{D996E477-6D6A-434D-BF81-E620B1898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80" y="3675185"/>
            <a:ext cx="4176304" cy="253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1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56B4-B6A2-4C9A-910B-51F3ADDCB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441611" cy="427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sub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numele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Un an pe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mari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oceane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acoperiere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nationala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cu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zboruri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din Timisoara, Cluj, Iasi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Bucuresti;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destinatii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clasice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Marea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Mediterana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Marea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Baltica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destinatii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noi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exotice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fascinante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spectaculoase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Hawaii,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Japonia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Tara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Foc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Argentina, New York, San Francisco,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Islanda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Camodgia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cabine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alocatie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zboruri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rezervate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avans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toate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serviciile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incluse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insotitor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grup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vorbitor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limba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romana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grupuri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deja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lansate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pentru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tot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anul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2020.</a:t>
            </a:r>
          </a:p>
          <a:p>
            <a:pPr marL="0" indent="0">
              <a:buNone/>
            </a:pPr>
            <a:endParaRPr lang="en-GB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D0162-034C-4370-9400-1F717B9D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956" y="709127"/>
            <a:ext cx="6034621" cy="5243265"/>
          </a:xfrm>
          <a:prstGeom prst="rect">
            <a:avLst/>
          </a:prstGeom>
        </p:spPr>
      </p:pic>
      <p:sp>
        <p:nvSpPr>
          <p:cNvPr id="5" name="Rettangolo 18">
            <a:extLst>
              <a:ext uri="{FF2B5EF4-FFF2-40B4-BE49-F238E27FC236}">
                <a16:creationId xmlns:a16="http://schemas.microsoft.com/office/drawing/2014/main" id="{D22E47D6-B415-4910-9288-D422C5C5B619}"/>
              </a:ext>
            </a:extLst>
          </p:cNvPr>
          <p:cNvSpPr txBox="1">
            <a:spLocks/>
          </p:cNvSpPr>
          <p:nvPr/>
        </p:nvSpPr>
        <p:spPr>
          <a:xfrm>
            <a:off x="838199" y="709127"/>
            <a:ext cx="5923085" cy="536089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>
                <a:solidFill>
                  <a:schemeClr val="bg1"/>
                </a:solidFill>
              </a:rPr>
              <a:t>Organizam grupuri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C59395A-0283-4C42-B70B-9EB92433F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408" y="1024548"/>
            <a:ext cx="4730261" cy="4970183"/>
          </a:xfrm>
          <a:prstGeom prst="rect">
            <a:avLst/>
          </a:prstGeom>
        </p:spPr>
      </p:pic>
      <p:sp>
        <p:nvSpPr>
          <p:cNvPr id="4" name="Rettangolo 18">
            <a:extLst>
              <a:ext uri="{FF2B5EF4-FFF2-40B4-BE49-F238E27FC236}">
                <a16:creationId xmlns:a16="http://schemas.microsoft.com/office/drawing/2014/main" id="{6A6F9D0E-5F68-4F68-AE0E-472AC169A3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8215" y="1024548"/>
            <a:ext cx="5427785" cy="67236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Organizam grupuri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BDE48C-40E1-4F8F-A4FB-8A33791C1B09}"/>
              </a:ext>
            </a:extLst>
          </p:cNvPr>
          <p:cNvSpPr txBox="1">
            <a:spLocks/>
          </p:cNvSpPr>
          <p:nvPr/>
        </p:nvSpPr>
        <p:spPr>
          <a:xfrm>
            <a:off x="668216" y="1825625"/>
            <a:ext cx="5495192" cy="427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Divina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17 – 26.04.2020, de la 999 euro/ pers. 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Zbor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din Cluj, Iasi, Timisoara, Bucuresti;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Grandiosa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18 – 25.04.2020, de la 1249 euro/ pers.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noua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nava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MSC Cruises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una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dintre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cele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mari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nave din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lume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COSTA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Mediterranea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27.06 – 04.07.2020, de la 949 euro/ pers.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Vara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Mediterana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2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pline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Mykonos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o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Santorini;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Seaview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26.08 – 02.09.2020, de la 1199 euro/ pers.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nava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clasa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noua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MSC,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ofera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multe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facilitati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pentru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familiile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cu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copii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81154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FC38A26-79A5-8C45-B302-DE286FB96501}"/>
              </a:ext>
            </a:extLst>
          </p:cNvPr>
          <p:cNvSpPr txBox="1">
            <a:spLocks/>
          </p:cNvSpPr>
          <p:nvPr/>
        </p:nvSpPr>
        <p:spPr>
          <a:xfrm>
            <a:off x="378556" y="98426"/>
            <a:ext cx="5098513" cy="610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o-RO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A2D71A-6DE4-FC42-897C-75879B8932DE}"/>
              </a:ext>
            </a:extLst>
          </p:cNvPr>
          <p:cNvSpPr txBox="1">
            <a:spLocks/>
          </p:cNvSpPr>
          <p:nvPr/>
        </p:nvSpPr>
        <p:spPr>
          <a:xfrm>
            <a:off x="425449" y="1732085"/>
            <a:ext cx="5878636" cy="4006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STIXGeneral-Regular" pitchFamily="2" charset="2"/>
              <a:buChar char="⭐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STIXGeneral-Regular" pitchFamily="2" charset="2"/>
              <a:buChar char="⭐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STIXGeneral-Regular" pitchFamily="2" charset="2"/>
              <a:buChar char="⭐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STIXGeneral-Regular" pitchFamily="2" charset="2"/>
              <a:buChar char="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STIXGeneral-Regular" pitchFamily="2" charset="2"/>
              <a:buChar char="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endParaRPr lang="ro-RO" sz="2400" dirty="0">
              <a:solidFill>
                <a:schemeClr val="tx2"/>
              </a:solidFill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DA0F0A-92F5-483B-901C-D09FD966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108" y="173038"/>
            <a:ext cx="5509967" cy="5726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C3D9AF-3EC0-4C7C-8DB6-B6EC8683A4F4}"/>
              </a:ext>
            </a:extLst>
          </p:cNvPr>
          <p:cNvSpPr txBox="1">
            <a:spLocks/>
          </p:cNvSpPr>
          <p:nvPr/>
        </p:nvSpPr>
        <p:spPr>
          <a:xfrm>
            <a:off x="480059" y="1119553"/>
            <a:ext cx="5495192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</a:rPr>
              <a:t>Meraviglia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12 – 21.06.2020, de la 1399 euro/ pers. 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Zbor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din Cluj, Iasi, Timisoara, Bucuresti;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Nopti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albe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pe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Marea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Baltica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Splendida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06.09 – 18.09.2020, de la 1649 euro/ pers.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zile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pline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Sankt Petersburg; Stockholm, Tallinn, Helsinki,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Copenhaga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incluse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√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MSC Preziosa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24.07 – 04.08.2020, de la 1799 euro/ pers.</a:t>
            </a:r>
          </a:p>
          <a:p>
            <a:pPr>
              <a:buFontTx/>
              <a:buChar char="-"/>
            </a:pP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Islanda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si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Fiordurile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Islandeze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plina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vara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!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Invergordon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- 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privire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aproape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a Loch Ness –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ului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b="1" dirty="0"/>
          </a:p>
        </p:txBody>
      </p:sp>
      <p:sp>
        <p:nvSpPr>
          <p:cNvPr id="10" name="Rettangolo 18">
            <a:extLst>
              <a:ext uri="{FF2B5EF4-FFF2-40B4-BE49-F238E27FC236}">
                <a16:creationId xmlns:a16="http://schemas.microsoft.com/office/drawing/2014/main" id="{BACC6DBC-FB24-47AB-9585-C12A1F2F0363}"/>
              </a:ext>
            </a:extLst>
          </p:cNvPr>
          <p:cNvSpPr txBox="1">
            <a:spLocks/>
          </p:cNvSpPr>
          <p:nvPr/>
        </p:nvSpPr>
        <p:spPr>
          <a:xfrm>
            <a:off x="513763" y="130787"/>
            <a:ext cx="5427785" cy="67236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21907" tIns="60953" rIns="121907" bIns="6095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chemeClr val="bg1"/>
                </a:solidFill>
              </a:rPr>
              <a:t>Organizam grupuri</a:t>
            </a:r>
          </a:p>
        </p:txBody>
      </p:sp>
    </p:spTree>
    <p:extLst>
      <p:ext uri="{BB962C8B-B14F-4D97-AF65-F5344CB8AC3E}">
        <p14:creationId xmlns:p14="http://schemas.microsoft.com/office/powerpoint/2010/main" val="1907493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748</Words>
  <Application>Microsoft Office PowerPoint</Application>
  <PresentationFormat>Widescreen</PresentationFormat>
  <Paragraphs>98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Celeste Sans Offc Pro</vt:lpstr>
      <vt:lpstr>STIXGeneral-Regular</vt:lpstr>
      <vt:lpstr>Wingdings</vt:lpstr>
      <vt:lpstr>Office Theme</vt:lpstr>
      <vt:lpstr>PowerPoint Presentation</vt:lpstr>
      <vt:lpstr>PowerPoint Presentation</vt:lpstr>
      <vt:lpstr>PowerPoint Presentation</vt:lpstr>
      <vt:lpstr>Servicii</vt:lpstr>
      <vt:lpstr>Experiente</vt:lpstr>
      <vt:lpstr>PowerPoint Presentation</vt:lpstr>
      <vt:lpstr>PowerPoint Presentation</vt:lpstr>
      <vt:lpstr>Organizam grupuri</vt:lpstr>
      <vt:lpstr>PowerPoint Presentation</vt:lpstr>
      <vt:lpstr>Organizam grupuri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Nicoleta Georgiana Ionescu</cp:lastModifiedBy>
  <cp:revision>106</cp:revision>
  <cp:lastPrinted>2019-11-20T19:47:24Z</cp:lastPrinted>
  <dcterms:created xsi:type="dcterms:W3CDTF">2019-09-24T18:47:36Z</dcterms:created>
  <dcterms:modified xsi:type="dcterms:W3CDTF">2019-12-14T05:20:30Z</dcterms:modified>
</cp:coreProperties>
</file>