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358F"/>
    <a:srgbClr val="EC1A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2941-EB38-4237-8B9C-33097CB78C07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52367-FE20-4766-956C-46AB37A98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498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2941-EB38-4237-8B9C-33097CB78C07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52367-FE20-4766-956C-46AB37A98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453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2941-EB38-4237-8B9C-33097CB78C07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52367-FE20-4766-956C-46AB37A98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25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2941-EB38-4237-8B9C-33097CB78C07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52367-FE20-4766-956C-46AB37A98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99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2941-EB38-4237-8B9C-33097CB78C07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52367-FE20-4766-956C-46AB37A98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229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2941-EB38-4237-8B9C-33097CB78C07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52367-FE20-4766-956C-46AB37A98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700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2941-EB38-4237-8B9C-33097CB78C07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52367-FE20-4766-956C-46AB37A98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736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2941-EB38-4237-8B9C-33097CB78C07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52367-FE20-4766-956C-46AB37A98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796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2941-EB38-4237-8B9C-33097CB78C07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52367-FE20-4766-956C-46AB37A98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838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2941-EB38-4237-8B9C-33097CB78C07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52367-FE20-4766-956C-46AB37A98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260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2941-EB38-4237-8B9C-33097CB78C07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52367-FE20-4766-956C-46AB37A98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766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72941-EB38-4237-8B9C-33097CB78C07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52367-FE20-4766-956C-46AB37A98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453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4" name="תמונה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4000" y="1080000"/>
            <a:ext cx="4695840" cy="469584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-1" y="2651760"/>
            <a:ext cx="12192000" cy="123110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tIns="0" bIns="0" rtlCol="0" anchor="t" anchorCtr="0">
            <a:spAutoFit/>
          </a:bodyPr>
          <a:lstStyle/>
          <a:p>
            <a:pPr algn="ctr" rtl="1"/>
            <a:r>
              <a:rPr lang="en-US" sz="80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NOI SUNTEM DIFERITI</a:t>
            </a:r>
            <a:endParaRPr lang="he-IL" sz="8000" b="1" dirty="0">
              <a:solidFill>
                <a:srgbClr val="FF0000"/>
              </a:solidFill>
              <a:effectLst>
                <a:outerShdw blurRad="25400" dist="38100" dir="3600000" algn="ctr" rotWithShape="0">
                  <a:schemeClr val="bg1">
                    <a:lumMod val="65000"/>
                  </a:schemeClr>
                </a:outerShdw>
              </a:effectLst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581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accel="2500" decel="2500" autoRev="1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03000" y="103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1.48148E-6 L -0.3888 -0.3201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40" y="-1601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40000" y="4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"/>
                                            </p:cond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9"/>
                                            </p:cond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תמונה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291362"/>
            <a:ext cx="1879200" cy="1879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-1" y="1559366"/>
            <a:ext cx="12192000" cy="70788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rtl="1"/>
            <a:r>
              <a:rPr lang="en-US" sz="4000" b="1" dirty="0">
                <a:solidFill>
                  <a:srgbClr val="2F3091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CINE SUNTEM?</a:t>
            </a:r>
            <a:endParaRPr lang="he-IL" sz="4000" b="1" dirty="0">
              <a:solidFill>
                <a:srgbClr val="2F3091"/>
              </a:solidFill>
              <a:effectLst>
                <a:outerShdw blurRad="25400" dist="38100" dir="3600000" algn="ctr" rotWithShape="0">
                  <a:schemeClr val="bg1">
                    <a:lumMod val="65000"/>
                  </a:schemeClr>
                </a:outerShdw>
              </a:effectLst>
            </a:endParaRPr>
          </a:p>
        </p:txBody>
      </p:sp>
      <p:sp>
        <p:nvSpPr>
          <p:cNvPr id="12" name="Flowchart: Connector 11"/>
          <p:cNvSpPr/>
          <p:nvPr/>
        </p:nvSpPr>
        <p:spPr>
          <a:xfrm flipV="1">
            <a:off x="3572549" y="2630685"/>
            <a:ext cx="116949" cy="116949"/>
          </a:xfrm>
          <a:prstGeom prst="flowChartConnector">
            <a:avLst/>
          </a:prstGeom>
          <a:solidFill>
            <a:srgbClr val="2E358F"/>
          </a:solidFill>
          <a:ln>
            <a:noFill/>
          </a:ln>
          <a:effectLst>
            <a:outerShdw blurRad="25400" dist="38100" dir="3600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outerShdw blurRad="50800" dist="50800" dir="5400000" algn="ctr" rotWithShape="0">
                  <a:srgbClr val="2E358F"/>
                </a:outerShdw>
              </a:effectLst>
            </a:endParaRPr>
          </a:p>
        </p:txBody>
      </p:sp>
      <p:sp>
        <p:nvSpPr>
          <p:cNvPr id="13" name="Flowchart: Connector 12"/>
          <p:cNvSpPr/>
          <p:nvPr/>
        </p:nvSpPr>
        <p:spPr>
          <a:xfrm flipV="1">
            <a:off x="3574225" y="3004147"/>
            <a:ext cx="116949" cy="116949"/>
          </a:xfrm>
          <a:prstGeom prst="flowChartConnector">
            <a:avLst/>
          </a:prstGeom>
          <a:solidFill>
            <a:srgbClr val="2E358F"/>
          </a:solidFill>
          <a:ln>
            <a:noFill/>
          </a:ln>
          <a:effectLst>
            <a:outerShdw blurRad="25400" dist="38100" dir="3600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outerShdw blurRad="50800" dist="50800" dir="5400000" algn="ctr" rotWithShape="0">
                  <a:srgbClr val="2E358F"/>
                </a:outerShdw>
              </a:effectLst>
            </a:endParaRPr>
          </a:p>
        </p:txBody>
      </p:sp>
      <p:sp>
        <p:nvSpPr>
          <p:cNvPr id="14" name="Flowchart: Connector 13"/>
          <p:cNvSpPr/>
          <p:nvPr/>
        </p:nvSpPr>
        <p:spPr>
          <a:xfrm flipV="1">
            <a:off x="3575899" y="3377608"/>
            <a:ext cx="116949" cy="116949"/>
          </a:xfrm>
          <a:prstGeom prst="flowChartConnector">
            <a:avLst/>
          </a:prstGeom>
          <a:solidFill>
            <a:srgbClr val="2E358F"/>
          </a:solidFill>
          <a:ln>
            <a:noFill/>
          </a:ln>
          <a:effectLst>
            <a:outerShdw blurRad="25400" dist="38100" dir="3600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outerShdw blurRad="50800" dist="50800" dir="5400000" algn="ctr" rotWithShape="0">
                  <a:srgbClr val="2E358F"/>
                </a:outerShdw>
              </a:effectLst>
            </a:endParaRPr>
          </a:p>
        </p:txBody>
      </p:sp>
      <p:sp>
        <p:nvSpPr>
          <p:cNvPr id="15" name="Flowchart: Connector 14"/>
          <p:cNvSpPr/>
          <p:nvPr/>
        </p:nvSpPr>
        <p:spPr>
          <a:xfrm flipV="1">
            <a:off x="3577574" y="3736001"/>
            <a:ext cx="116949" cy="116949"/>
          </a:xfrm>
          <a:prstGeom prst="flowChartConnector">
            <a:avLst/>
          </a:prstGeom>
          <a:solidFill>
            <a:srgbClr val="2E358F"/>
          </a:solidFill>
          <a:ln>
            <a:noFill/>
          </a:ln>
          <a:effectLst>
            <a:outerShdw blurRad="25400" dist="38100" dir="3600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outerShdw blurRad="50800" dist="50800" dir="5400000" algn="ctr" rotWithShape="0">
                  <a:srgbClr val="2E358F"/>
                </a:outerShdw>
              </a:effectLst>
            </a:endParaRPr>
          </a:p>
        </p:txBody>
      </p:sp>
      <p:sp>
        <p:nvSpPr>
          <p:cNvPr id="16" name="Flowchart: Connector 15"/>
          <p:cNvSpPr/>
          <p:nvPr/>
        </p:nvSpPr>
        <p:spPr>
          <a:xfrm flipV="1">
            <a:off x="3579250" y="4104441"/>
            <a:ext cx="116949" cy="116949"/>
          </a:xfrm>
          <a:prstGeom prst="flowChartConnector">
            <a:avLst/>
          </a:prstGeom>
          <a:solidFill>
            <a:srgbClr val="2E358F"/>
          </a:solidFill>
          <a:ln>
            <a:noFill/>
          </a:ln>
          <a:effectLst>
            <a:outerShdw blurRad="25400" dist="38100" dir="3600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outerShdw blurRad="50800" dist="50800" dir="5400000" algn="ctr" rotWithShape="0">
                  <a:srgbClr val="2E358F"/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66354" y="2470842"/>
            <a:ext cx="593156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De 40 de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ani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în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afaceri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-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Ȋnfiinţată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în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1978</a:t>
            </a:r>
            <a:endParaRPr lang="he-IL" sz="2400" b="1" dirty="0">
              <a:solidFill>
                <a:srgbClr val="FF0000"/>
              </a:solidFill>
              <a:effectLst>
                <a:outerShdw blurRad="25400" dist="38100" dir="3600000" algn="ctr" rotWithShape="0">
                  <a:schemeClr val="bg1">
                    <a:lumMod val="65000"/>
                  </a:schemeClr>
                </a:outerShdw>
              </a:effectLst>
            </a:endParaRPr>
          </a:p>
          <a:p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Business de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familie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aflat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la a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treia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generație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</a:p>
          <a:p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Sistem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B2B de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rezerv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ă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ri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hoteliere</a:t>
            </a:r>
            <a:endParaRPr lang="en-US" sz="2400" b="1" dirty="0">
              <a:solidFill>
                <a:srgbClr val="FF0000"/>
              </a:solidFill>
              <a:effectLst>
                <a:outerShdw blurRad="25400" dist="38100" dir="3600000" algn="ctr" rotWithShape="0">
                  <a:schemeClr val="bg1">
                    <a:lumMod val="65000"/>
                  </a:schemeClr>
                </a:outerShdw>
              </a:effectLst>
            </a:endParaRPr>
          </a:p>
          <a:p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F.I.T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și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experți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în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operarea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grupurilor</a:t>
            </a:r>
            <a:endParaRPr lang="en-US" sz="2400" b="1" dirty="0">
              <a:solidFill>
                <a:srgbClr val="FF0000"/>
              </a:solidFill>
              <a:effectLst>
                <a:outerShdw blurRad="25400" dist="38100" dir="3600000" algn="ctr" rotWithShape="0">
                  <a:schemeClr val="bg1">
                    <a:lumMod val="65000"/>
                  </a:schemeClr>
                </a:outerShdw>
              </a:effectLst>
            </a:endParaRPr>
          </a:p>
          <a:p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Activi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la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nivel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mondial</a:t>
            </a:r>
            <a:endParaRPr lang="en-US" sz="2400" b="1" dirty="0">
              <a:solidFill>
                <a:srgbClr val="FF0000"/>
              </a:solidFill>
              <a:effectLst>
                <a:outerShdw blurRad="25400" dist="38100" dir="3600000" algn="ctr" rotWithShape="0">
                  <a:schemeClr val="bg1">
                    <a:lumMod val="6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7913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"/>
                                            </p:cond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תמונה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291362"/>
            <a:ext cx="1879200" cy="1879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-1" y="1559366"/>
            <a:ext cx="12192000" cy="70788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rtl="1"/>
            <a:r>
              <a:rPr lang="en-US" sz="4000" b="1" dirty="0" smtClean="0">
                <a:solidFill>
                  <a:srgbClr val="2F3091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PRODUSUL </a:t>
            </a:r>
            <a:r>
              <a:rPr lang="en-US" sz="4000" b="1" dirty="0">
                <a:solidFill>
                  <a:srgbClr val="2F3091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NOSTRU</a:t>
            </a:r>
            <a:endParaRPr lang="he-IL" sz="4000" b="1" dirty="0">
              <a:solidFill>
                <a:srgbClr val="2F3091"/>
              </a:solidFill>
              <a:effectLst>
                <a:outerShdw blurRad="25400" dist="38100" dir="3600000" algn="ctr" rotWithShape="0">
                  <a:schemeClr val="bg1">
                    <a:lumMod val="65000"/>
                  </a:schemeClr>
                </a:outerShdw>
              </a:effectLst>
            </a:endParaRPr>
          </a:p>
        </p:txBody>
      </p:sp>
      <p:sp>
        <p:nvSpPr>
          <p:cNvPr id="8" name="Flowchart: Connector 7"/>
          <p:cNvSpPr/>
          <p:nvPr/>
        </p:nvSpPr>
        <p:spPr>
          <a:xfrm flipV="1">
            <a:off x="2281107" y="2630685"/>
            <a:ext cx="116949" cy="116949"/>
          </a:xfrm>
          <a:prstGeom prst="flowChartConnector">
            <a:avLst/>
          </a:prstGeom>
          <a:solidFill>
            <a:srgbClr val="2E358F"/>
          </a:solidFill>
          <a:ln>
            <a:noFill/>
          </a:ln>
          <a:effectLst>
            <a:outerShdw blurRad="25400" dist="38100" dir="3600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outerShdw blurRad="50800" dist="50800" dir="5400000" algn="ctr" rotWithShape="0">
                  <a:srgbClr val="2E358F"/>
                </a:outerShdw>
              </a:effectLst>
            </a:endParaRPr>
          </a:p>
        </p:txBody>
      </p:sp>
      <p:sp>
        <p:nvSpPr>
          <p:cNvPr id="10" name="Flowchart: Connector 9"/>
          <p:cNvSpPr/>
          <p:nvPr/>
        </p:nvSpPr>
        <p:spPr>
          <a:xfrm flipV="1">
            <a:off x="2282783" y="3004147"/>
            <a:ext cx="116949" cy="116949"/>
          </a:xfrm>
          <a:prstGeom prst="flowChartConnector">
            <a:avLst/>
          </a:prstGeom>
          <a:solidFill>
            <a:srgbClr val="2E358F"/>
          </a:solidFill>
          <a:ln>
            <a:noFill/>
          </a:ln>
          <a:effectLst>
            <a:outerShdw blurRad="25400" dist="38100" dir="3600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outerShdw blurRad="50800" dist="50800" dir="5400000" algn="ctr" rotWithShape="0">
                  <a:srgbClr val="2E358F"/>
                </a:outerShdw>
              </a:effectLst>
            </a:endParaRPr>
          </a:p>
        </p:txBody>
      </p:sp>
      <p:sp>
        <p:nvSpPr>
          <p:cNvPr id="11" name="Flowchart: Connector 10"/>
          <p:cNvSpPr/>
          <p:nvPr/>
        </p:nvSpPr>
        <p:spPr>
          <a:xfrm flipV="1">
            <a:off x="2284457" y="3377608"/>
            <a:ext cx="116949" cy="116949"/>
          </a:xfrm>
          <a:prstGeom prst="flowChartConnector">
            <a:avLst/>
          </a:prstGeom>
          <a:solidFill>
            <a:srgbClr val="2E358F"/>
          </a:solidFill>
          <a:ln>
            <a:noFill/>
          </a:ln>
          <a:effectLst>
            <a:outerShdw blurRad="25400" dist="38100" dir="3600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outerShdw blurRad="50800" dist="50800" dir="5400000" algn="ctr" rotWithShape="0">
                  <a:srgbClr val="2E358F"/>
                </a:outerShdw>
              </a:effectLst>
            </a:endParaRPr>
          </a:p>
        </p:txBody>
      </p:sp>
      <p:sp>
        <p:nvSpPr>
          <p:cNvPr id="12" name="Flowchart: Connector 11"/>
          <p:cNvSpPr/>
          <p:nvPr/>
        </p:nvSpPr>
        <p:spPr>
          <a:xfrm flipV="1">
            <a:off x="2286132" y="3736001"/>
            <a:ext cx="116949" cy="116949"/>
          </a:xfrm>
          <a:prstGeom prst="flowChartConnector">
            <a:avLst/>
          </a:prstGeom>
          <a:solidFill>
            <a:srgbClr val="2E358F"/>
          </a:solidFill>
          <a:ln>
            <a:noFill/>
          </a:ln>
          <a:effectLst>
            <a:outerShdw blurRad="25400" dist="38100" dir="3600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outerShdw blurRad="50800" dist="50800" dir="5400000" algn="ctr" rotWithShape="0">
                  <a:srgbClr val="2E358F"/>
                </a:outerShdw>
              </a:effectLst>
            </a:endParaRPr>
          </a:p>
        </p:txBody>
      </p:sp>
      <p:sp>
        <p:nvSpPr>
          <p:cNvPr id="13" name="Flowchart: Connector 12"/>
          <p:cNvSpPr/>
          <p:nvPr/>
        </p:nvSpPr>
        <p:spPr>
          <a:xfrm flipV="1">
            <a:off x="2287808" y="4104441"/>
            <a:ext cx="116949" cy="116949"/>
          </a:xfrm>
          <a:prstGeom prst="flowChartConnector">
            <a:avLst/>
          </a:prstGeom>
          <a:solidFill>
            <a:srgbClr val="2E358F"/>
          </a:solidFill>
          <a:ln>
            <a:noFill/>
          </a:ln>
          <a:effectLst>
            <a:outerShdw blurRad="25400" dist="38100" dir="3600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outerShdw blurRad="50800" dist="50800" dir="5400000" algn="ctr" rotWithShape="0">
                  <a:srgbClr val="2E358F"/>
                </a:outerShdw>
              </a:effectLst>
            </a:endParaRPr>
          </a:p>
        </p:txBody>
      </p:sp>
      <p:sp>
        <p:nvSpPr>
          <p:cNvPr id="14" name="Flowchart: Connector 13"/>
          <p:cNvSpPr/>
          <p:nvPr/>
        </p:nvSpPr>
        <p:spPr>
          <a:xfrm flipV="1">
            <a:off x="2289483" y="4472883"/>
            <a:ext cx="116949" cy="116949"/>
          </a:xfrm>
          <a:prstGeom prst="flowChartConnector">
            <a:avLst/>
          </a:prstGeom>
          <a:solidFill>
            <a:srgbClr val="2E358F"/>
          </a:solidFill>
          <a:ln>
            <a:noFill/>
          </a:ln>
          <a:effectLst>
            <a:outerShdw blurRad="25400" dist="38100" dir="3600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outerShdw blurRad="50800" dist="50800" dir="5400000" algn="ctr" rotWithShape="0">
                  <a:srgbClr val="2E358F"/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74911" y="2470842"/>
            <a:ext cx="881441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Mai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mult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de 200.000 de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hoteluri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în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toată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lumea</a:t>
            </a:r>
            <a:endParaRPr lang="he-IL" sz="2400" b="1" dirty="0">
              <a:solidFill>
                <a:srgbClr val="FF0000"/>
              </a:solidFill>
              <a:effectLst>
                <a:outerShdw blurRad="25400" dist="38100" dir="3600000" algn="ctr" rotWithShape="0">
                  <a:schemeClr val="bg1">
                    <a:lumMod val="65000"/>
                  </a:schemeClr>
                </a:outerShdw>
              </a:effectLst>
            </a:endParaRPr>
          </a:p>
          <a:p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100 de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furnizori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(XML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și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DMC-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uri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locale)</a:t>
            </a:r>
          </a:p>
          <a:p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2000 de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hoteluri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contractate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direct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în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prezent</a:t>
            </a:r>
            <a:endParaRPr lang="en-US" sz="2400" b="1" dirty="0">
              <a:solidFill>
                <a:srgbClr val="FF0000"/>
              </a:solidFill>
              <a:effectLst>
                <a:outerShdw blurRad="25400" dist="38100" dir="3600000" algn="ctr" rotWithShape="0">
                  <a:schemeClr val="bg1">
                    <a:lumMod val="65000"/>
                  </a:schemeClr>
                </a:outerShdw>
              </a:effectLst>
            </a:endParaRPr>
          </a:p>
          <a:p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Conexiuni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XML cu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mari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lanțuri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hoteliere</a:t>
            </a:r>
            <a:endParaRPr lang="en-US" sz="2400" b="1" dirty="0">
              <a:solidFill>
                <a:srgbClr val="FF0000"/>
              </a:solidFill>
              <a:effectLst>
                <a:outerShdw blurRad="25400" dist="38100" dir="3600000" algn="ctr" rotWithShape="0">
                  <a:schemeClr val="bg1">
                    <a:lumMod val="65000"/>
                  </a:schemeClr>
                </a:outerShdw>
              </a:effectLst>
            </a:endParaRPr>
          </a:p>
          <a:p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Servicii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suplimentare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de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teren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(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transferuri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închirieri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de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mașini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, etc.)</a:t>
            </a:r>
          </a:p>
          <a:p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Experți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în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operarea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grupurilor</a:t>
            </a:r>
            <a:endParaRPr lang="he-IL" sz="2400" b="1" dirty="0">
              <a:solidFill>
                <a:srgbClr val="FF0000"/>
              </a:solidFill>
              <a:effectLst>
                <a:outerShdw blurRad="25400" dist="38100" dir="3600000" algn="ctr" rotWithShape="0">
                  <a:schemeClr val="bg1">
                    <a:lumMod val="65000"/>
                  </a:schemeClr>
                </a:outerShdw>
              </a:effectLst>
            </a:endParaRPr>
          </a:p>
          <a:p>
            <a:endParaRPr lang="en-US" sz="2400" b="1" dirty="0">
              <a:solidFill>
                <a:srgbClr val="FF0000"/>
              </a:solidFill>
              <a:effectLst>
                <a:outerShdw blurRad="25400" dist="38100" dir="3600000" algn="ctr" rotWithShape="0">
                  <a:schemeClr val="bg1">
                    <a:lumMod val="6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149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"/>
                                            </p:cond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uiExpand="1" animBg="1"/>
      <p:bldP spid="10" grpId="0" uiExpand="1" animBg="1"/>
      <p:bldP spid="11" grpId="0" uiExpand="1" animBg="1"/>
      <p:bldP spid="12" grpId="0" uiExpand="1" animBg="1"/>
      <p:bldP spid="13" grpId="0" uiExpand="1" animBg="1"/>
      <p:bldP spid="14" grpId="0" uiExpand="1" animBg="1"/>
      <p:bldP spid="1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תמונה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291362"/>
            <a:ext cx="1879200" cy="1879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-1" y="1559366"/>
            <a:ext cx="12192000" cy="70788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rtl="1"/>
            <a:r>
              <a:rPr lang="en-US" sz="4000" b="1" dirty="0">
                <a:solidFill>
                  <a:srgbClr val="2F3091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TEHNOLOGIA NOASTRA</a:t>
            </a:r>
            <a:endParaRPr lang="he-IL" sz="4000" b="1" dirty="0">
              <a:solidFill>
                <a:srgbClr val="2F3091"/>
              </a:solidFill>
              <a:effectLst>
                <a:outerShdw blurRad="25400" dist="38100" dir="3600000" algn="ctr" rotWithShape="0">
                  <a:schemeClr val="bg1">
                    <a:lumMod val="65000"/>
                  </a:schemeClr>
                </a:outerShdw>
              </a:effectLst>
            </a:endParaRPr>
          </a:p>
        </p:txBody>
      </p:sp>
      <p:sp>
        <p:nvSpPr>
          <p:cNvPr id="8" name="Flowchart: Connector 7"/>
          <p:cNvSpPr/>
          <p:nvPr/>
        </p:nvSpPr>
        <p:spPr>
          <a:xfrm flipV="1">
            <a:off x="2901262" y="2630685"/>
            <a:ext cx="116949" cy="116949"/>
          </a:xfrm>
          <a:prstGeom prst="flowChartConnector">
            <a:avLst/>
          </a:prstGeom>
          <a:solidFill>
            <a:srgbClr val="2E358F"/>
          </a:solidFill>
          <a:ln>
            <a:noFill/>
          </a:ln>
          <a:effectLst>
            <a:outerShdw blurRad="25400" dist="38100" dir="3600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outerShdw blurRad="50800" dist="50800" dir="5400000" algn="ctr" rotWithShape="0">
                  <a:srgbClr val="2E358F"/>
                </a:outerShdw>
              </a:effectLst>
            </a:endParaRPr>
          </a:p>
        </p:txBody>
      </p:sp>
      <p:sp>
        <p:nvSpPr>
          <p:cNvPr id="10" name="Flowchart: Connector 9"/>
          <p:cNvSpPr/>
          <p:nvPr/>
        </p:nvSpPr>
        <p:spPr>
          <a:xfrm flipV="1">
            <a:off x="2902938" y="3004147"/>
            <a:ext cx="116949" cy="116949"/>
          </a:xfrm>
          <a:prstGeom prst="flowChartConnector">
            <a:avLst/>
          </a:prstGeom>
          <a:solidFill>
            <a:srgbClr val="2E358F"/>
          </a:solidFill>
          <a:ln>
            <a:noFill/>
          </a:ln>
          <a:effectLst>
            <a:outerShdw blurRad="25400" dist="38100" dir="3600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outerShdw blurRad="50800" dist="50800" dir="5400000" algn="ctr" rotWithShape="0">
                  <a:srgbClr val="2E358F"/>
                </a:outerShdw>
              </a:effectLst>
            </a:endParaRPr>
          </a:p>
        </p:txBody>
      </p:sp>
      <p:sp>
        <p:nvSpPr>
          <p:cNvPr id="11" name="Flowchart: Connector 10"/>
          <p:cNvSpPr/>
          <p:nvPr/>
        </p:nvSpPr>
        <p:spPr>
          <a:xfrm flipV="1">
            <a:off x="2904612" y="3377608"/>
            <a:ext cx="116949" cy="116949"/>
          </a:xfrm>
          <a:prstGeom prst="flowChartConnector">
            <a:avLst/>
          </a:prstGeom>
          <a:solidFill>
            <a:srgbClr val="2E358F"/>
          </a:solidFill>
          <a:ln>
            <a:noFill/>
          </a:ln>
          <a:effectLst>
            <a:outerShdw blurRad="25400" dist="38100" dir="3600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outerShdw blurRad="50800" dist="50800" dir="5400000" algn="ctr" rotWithShape="0">
                  <a:srgbClr val="2E358F"/>
                </a:outerShdw>
              </a:effectLst>
            </a:endParaRPr>
          </a:p>
        </p:txBody>
      </p:sp>
      <p:sp>
        <p:nvSpPr>
          <p:cNvPr id="12" name="Flowchart: Connector 11"/>
          <p:cNvSpPr/>
          <p:nvPr/>
        </p:nvSpPr>
        <p:spPr>
          <a:xfrm flipV="1">
            <a:off x="2906287" y="3736001"/>
            <a:ext cx="116949" cy="116949"/>
          </a:xfrm>
          <a:prstGeom prst="flowChartConnector">
            <a:avLst/>
          </a:prstGeom>
          <a:solidFill>
            <a:srgbClr val="2E358F"/>
          </a:solidFill>
          <a:ln>
            <a:noFill/>
          </a:ln>
          <a:effectLst>
            <a:outerShdw blurRad="25400" dist="38100" dir="3600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outerShdw blurRad="50800" dist="50800" dir="5400000" algn="ctr" rotWithShape="0">
                  <a:srgbClr val="2E358F"/>
                </a:outerShdw>
              </a:effectLst>
            </a:endParaRPr>
          </a:p>
        </p:txBody>
      </p:sp>
      <p:sp>
        <p:nvSpPr>
          <p:cNvPr id="13" name="Flowchart: Connector 12"/>
          <p:cNvSpPr/>
          <p:nvPr/>
        </p:nvSpPr>
        <p:spPr>
          <a:xfrm flipV="1">
            <a:off x="2907963" y="4104441"/>
            <a:ext cx="116949" cy="116949"/>
          </a:xfrm>
          <a:prstGeom prst="flowChartConnector">
            <a:avLst/>
          </a:prstGeom>
          <a:solidFill>
            <a:srgbClr val="2E358F"/>
          </a:solidFill>
          <a:ln>
            <a:noFill/>
          </a:ln>
          <a:effectLst>
            <a:outerShdw blurRad="25400" dist="38100" dir="3600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outerShdw blurRad="50800" dist="50800" dir="5400000" algn="ctr" rotWithShape="0">
                  <a:srgbClr val="2E358F"/>
                </a:outerShdw>
              </a:effectLst>
            </a:endParaRPr>
          </a:p>
        </p:txBody>
      </p:sp>
      <p:sp>
        <p:nvSpPr>
          <p:cNvPr id="14" name="Flowchart: Connector 13"/>
          <p:cNvSpPr/>
          <p:nvPr/>
        </p:nvSpPr>
        <p:spPr>
          <a:xfrm flipV="1">
            <a:off x="2909638" y="4472883"/>
            <a:ext cx="116949" cy="116949"/>
          </a:xfrm>
          <a:prstGeom prst="flowChartConnector">
            <a:avLst/>
          </a:prstGeom>
          <a:solidFill>
            <a:srgbClr val="2E358F"/>
          </a:solidFill>
          <a:ln>
            <a:noFill/>
          </a:ln>
          <a:effectLst>
            <a:outerShdw blurRad="25400" dist="38100" dir="3600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outerShdw blurRad="50800" dist="50800" dir="5400000" algn="ctr" rotWithShape="0">
                  <a:srgbClr val="2E358F"/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95066" y="2470842"/>
            <a:ext cx="72277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Website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şi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platform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ă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de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rezerv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ă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ri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B2B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avansate</a:t>
            </a:r>
            <a:endParaRPr lang="he-IL" sz="2400" b="1" dirty="0">
              <a:solidFill>
                <a:srgbClr val="FF0000"/>
              </a:solidFill>
              <a:effectLst>
                <a:outerShdw blurRad="25400" dist="38100" dir="3600000" algn="ctr" rotWithShape="0">
                  <a:schemeClr val="bg1">
                    <a:lumMod val="65000"/>
                  </a:schemeClr>
                </a:outerShdw>
              </a:effectLst>
            </a:endParaRPr>
          </a:p>
          <a:p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Interfață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XML B2B</a:t>
            </a:r>
          </a:p>
          <a:p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Interfață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XML B2B2C, cu standard de meta-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căutare</a:t>
            </a:r>
            <a:endParaRPr lang="en-US" sz="2400" b="1" dirty="0">
              <a:solidFill>
                <a:srgbClr val="FF0000"/>
              </a:solidFill>
              <a:effectLst>
                <a:outerShdw blurRad="25400" dist="38100" dir="3600000" algn="ctr" rotWithShape="0">
                  <a:schemeClr val="bg1">
                    <a:lumMod val="65000"/>
                  </a:schemeClr>
                </a:outerShdw>
              </a:effectLst>
            </a:endParaRPr>
          </a:p>
          <a:p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White labels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pentru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clienţi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și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opțiuni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de branding</a:t>
            </a:r>
          </a:p>
          <a:p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Condiții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de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plată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flexibile</a:t>
            </a:r>
            <a:endParaRPr lang="en-US" sz="2400" b="1" dirty="0">
              <a:solidFill>
                <a:srgbClr val="FF0000"/>
              </a:solidFill>
              <a:effectLst>
                <a:outerShdw blurRad="25400" dist="38100" dir="3600000" algn="ctr" rotWithShape="0">
                  <a:schemeClr val="bg1">
                    <a:lumMod val="65000"/>
                  </a:schemeClr>
                </a:outerShdw>
              </a:effectLst>
            </a:endParaRPr>
          </a:p>
          <a:p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Soluții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IT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persistente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și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inovatoare</a:t>
            </a:r>
            <a:endParaRPr lang="en-US" sz="2400" b="1" dirty="0">
              <a:solidFill>
                <a:srgbClr val="FF0000"/>
              </a:solidFill>
              <a:effectLst>
                <a:outerShdw blurRad="25400" dist="38100" dir="3600000" algn="ctr" rotWithShape="0">
                  <a:schemeClr val="bg1">
                    <a:lumMod val="6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68467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"/>
                                            </p:cond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uiExpand="1" animBg="1"/>
      <p:bldP spid="10" grpId="0" uiExpand="1" animBg="1"/>
      <p:bldP spid="11" grpId="0" uiExpand="1" animBg="1"/>
      <p:bldP spid="12" grpId="0" uiExpand="1" animBg="1"/>
      <p:bldP spid="13" grpId="0" uiExpand="1" animBg="1"/>
      <p:bldP spid="14" grpId="0" uiExpand="1" animBg="1"/>
      <p:bldP spid="1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תמונה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291362"/>
            <a:ext cx="1879200" cy="1879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-1" y="1559366"/>
            <a:ext cx="12192000" cy="70788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rtl="1"/>
            <a:r>
              <a:rPr lang="en-US" sz="4000" b="1" dirty="0">
                <a:solidFill>
                  <a:srgbClr val="2F3091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   ECHIPA NOASTRA DE SUPORT CLIENTI</a:t>
            </a:r>
            <a:endParaRPr lang="he-IL" sz="4000" b="1" dirty="0">
              <a:solidFill>
                <a:srgbClr val="2F3091"/>
              </a:solidFill>
              <a:effectLst>
                <a:outerShdw blurRad="25400" dist="38100" dir="3600000" algn="ctr" rotWithShape="0">
                  <a:schemeClr val="bg1">
                    <a:lumMod val="65000"/>
                  </a:schemeClr>
                </a:outerShdw>
              </a:effectLst>
            </a:endParaRPr>
          </a:p>
        </p:txBody>
      </p:sp>
      <p:sp>
        <p:nvSpPr>
          <p:cNvPr id="8" name="Flowchart: Connector 7"/>
          <p:cNvSpPr/>
          <p:nvPr/>
        </p:nvSpPr>
        <p:spPr>
          <a:xfrm flipV="1">
            <a:off x="2764472" y="2630685"/>
            <a:ext cx="116949" cy="116949"/>
          </a:xfrm>
          <a:prstGeom prst="flowChartConnector">
            <a:avLst/>
          </a:prstGeom>
          <a:solidFill>
            <a:srgbClr val="2E358F"/>
          </a:solidFill>
          <a:ln>
            <a:noFill/>
          </a:ln>
          <a:effectLst>
            <a:outerShdw blurRad="25400" dist="38100" dir="3600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outerShdw blurRad="50800" dist="50800" dir="5400000" algn="ctr" rotWithShape="0">
                  <a:srgbClr val="2E358F"/>
                </a:outerShdw>
              </a:effectLst>
            </a:endParaRPr>
          </a:p>
        </p:txBody>
      </p:sp>
      <p:sp>
        <p:nvSpPr>
          <p:cNvPr id="10" name="Flowchart: Connector 9"/>
          <p:cNvSpPr/>
          <p:nvPr/>
        </p:nvSpPr>
        <p:spPr>
          <a:xfrm flipV="1">
            <a:off x="2766148" y="3004147"/>
            <a:ext cx="116949" cy="116949"/>
          </a:xfrm>
          <a:prstGeom prst="flowChartConnector">
            <a:avLst/>
          </a:prstGeom>
          <a:solidFill>
            <a:srgbClr val="2E358F"/>
          </a:solidFill>
          <a:ln>
            <a:noFill/>
          </a:ln>
          <a:effectLst>
            <a:outerShdw blurRad="25400" dist="38100" dir="3600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outerShdw blurRad="50800" dist="50800" dir="5400000" algn="ctr" rotWithShape="0">
                  <a:srgbClr val="2E358F"/>
                </a:outerShdw>
              </a:effectLst>
            </a:endParaRPr>
          </a:p>
        </p:txBody>
      </p:sp>
      <p:sp>
        <p:nvSpPr>
          <p:cNvPr id="11" name="Flowchart: Connector 10"/>
          <p:cNvSpPr/>
          <p:nvPr/>
        </p:nvSpPr>
        <p:spPr>
          <a:xfrm flipV="1">
            <a:off x="2767822" y="3377608"/>
            <a:ext cx="116949" cy="116949"/>
          </a:xfrm>
          <a:prstGeom prst="flowChartConnector">
            <a:avLst/>
          </a:prstGeom>
          <a:solidFill>
            <a:srgbClr val="2E358F"/>
          </a:solidFill>
          <a:ln>
            <a:noFill/>
          </a:ln>
          <a:effectLst>
            <a:outerShdw blurRad="25400" dist="38100" dir="3600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outerShdw blurRad="50800" dist="50800" dir="5400000" algn="ctr" rotWithShape="0">
                  <a:srgbClr val="2E358F"/>
                </a:outerShdw>
              </a:effectLst>
            </a:endParaRPr>
          </a:p>
        </p:txBody>
      </p:sp>
      <p:sp>
        <p:nvSpPr>
          <p:cNvPr id="12" name="Flowchart: Connector 11"/>
          <p:cNvSpPr/>
          <p:nvPr/>
        </p:nvSpPr>
        <p:spPr>
          <a:xfrm flipV="1">
            <a:off x="2769497" y="3736001"/>
            <a:ext cx="116949" cy="116949"/>
          </a:xfrm>
          <a:prstGeom prst="flowChartConnector">
            <a:avLst/>
          </a:prstGeom>
          <a:solidFill>
            <a:srgbClr val="2E358F"/>
          </a:solidFill>
          <a:ln>
            <a:noFill/>
          </a:ln>
          <a:effectLst>
            <a:outerShdw blurRad="25400" dist="38100" dir="3600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outerShdw blurRad="50800" dist="50800" dir="5400000" algn="ctr" rotWithShape="0">
                  <a:srgbClr val="2E358F"/>
                </a:outerShdw>
              </a:effectLst>
            </a:endParaRPr>
          </a:p>
        </p:txBody>
      </p:sp>
      <p:sp>
        <p:nvSpPr>
          <p:cNvPr id="13" name="Flowchart: Connector 12"/>
          <p:cNvSpPr/>
          <p:nvPr/>
        </p:nvSpPr>
        <p:spPr>
          <a:xfrm flipV="1">
            <a:off x="2771173" y="4104441"/>
            <a:ext cx="116949" cy="116949"/>
          </a:xfrm>
          <a:prstGeom prst="flowChartConnector">
            <a:avLst/>
          </a:prstGeom>
          <a:solidFill>
            <a:srgbClr val="2E358F"/>
          </a:solidFill>
          <a:ln>
            <a:noFill/>
          </a:ln>
          <a:effectLst>
            <a:outerShdw blurRad="25400" dist="38100" dir="3600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outerShdw blurRad="50800" dist="50800" dir="5400000" algn="ctr" rotWithShape="0">
                  <a:srgbClr val="2E358F"/>
                </a:outerShdw>
              </a:effectLst>
            </a:endParaRPr>
          </a:p>
        </p:txBody>
      </p:sp>
      <p:sp>
        <p:nvSpPr>
          <p:cNvPr id="14" name="Flowchart: Connector 13"/>
          <p:cNvSpPr/>
          <p:nvPr/>
        </p:nvSpPr>
        <p:spPr>
          <a:xfrm flipV="1">
            <a:off x="2772848" y="4472883"/>
            <a:ext cx="116949" cy="116949"/>
          </a:xfrm>
          <a:prstGeom prst="flowChartConnector">
            <a:avLst/>
          </a:prstGeom>
          <a:solidFill>
            <a:srgbClr val="2E358F"/>
          </a:solidFill>
          <a:ln>
            <a:noFill/>
          </a:ln>
          <a:effectLst>
            <a:outerShdw blurRad="25400" dist="38100" dir="3600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outerShdw blurRad="50800" dist="50800" dir="5400000" algn="ctr" rotWithShape="0">
                  <a:srgbClr val="2E358F"/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58276" y="2470842"/>
            <a:ext cx="72277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Profesioniștii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cei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mai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experimentați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din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domeniu</a:t>
            </a:r>
            <a:endParaRPr lang="he-IL" sz="2400" b="1" dirty="0">
              <a:solidFill>
                <a:srgbClr val="FF0000"/>
              </a:solidFill>
              <a:effectLst>
                <a:outerShdw blurRad="25400" dist="38100" dir="3600000" algn="ctr" rotWithShape="0">
                  <a:schemeClr val="bg1">
                    <a:lumMod val="65000"/>
                  </a:schemeClr>
                </a:outerShdw>
              </a:effectLst>
            </a:endParaRPr>
          </a:p>
          <a:p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Foarte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motivați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s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ă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ritori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și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prietenosi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!</a:t>
            </a:r>
          </a:p>
          <a:p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Serviciu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de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urgenţ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ă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24/7</a:t>
            </a:r>
          </a:p>
          <a:p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Suport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în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mai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multe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limbi</a:t>
            </a:r>
          </a:p>
          <a:p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Noi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ne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lupt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ă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m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pentru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fiecare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rezervare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!</a:t>
            </a:r>
          </a:p>
          <a:p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Rezolv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ă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m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PROBLEME!</a:t>
            </a:r>
          </a:p>
        </p:txBody>
      </p:sp>
    </p:spTree>
    <p:extLst>
      <p:ext uri="{BB962C8B-B14F-4D97-AF65-F5344CB8AC3E}">
        <p14:creationId xmlns:p14="http://schemas.microsoft.com/office/powerpoint/2010/main" val="2845767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"/>
                                            </p:cond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uiExpand="1" animBg="1"/>
      <p:bldP spid="10" grpId="0" uiExpand="1" animBg="1"/>
      <p:bldP spid="11" grpId="0" uiExpand="1" animBg="1"/>
      <p:bldP spid="12" grpId="0" uiExpand="1" animBg="1"/>
      <p:bldP spid="13" grpId="0" uiExpand="1" animBg="1"/>
      <p:bldP spid="14" grpId="0" uiExpand="1" animBg="1"/>
      <p:bldP spid="1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תמונה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291362"/>
            <a:ext cx="1879200" cy="1879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-1" y="1559366"/>
            <a:ext cx="12192000" cy="70788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rtl="1"/>
            <a:r>
              <a:rPr lang="en-US" sz="4000" b="1" dirty="0">
                <a:solidFill>
                  <a:srgbClr val="2F3091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VIZIUNEA NOASTRA</a:t>
            </a:r>
            <a:endParaRPr lang="he-IL" sz="4000" b="1" dirty="0">
              <a:solidFill>
                <a:srgbClr val="2F3091"/>
              </a:solidFill>
              <a:effectLst>
                <a:outerShdw blurRad="25400" dist="38100" dir="3600000" algn="ctr" rotWithShape="0">
                  <a:schemeClr val="bg1">
                    <a:lumMod val="65000"/>
                  </a:schemeClr>
                </a:outerShdw>
              </a:effectLst>
            </a:endParaRPr>
          </a:p>
        </p:txBody>
      </p:sp>
      <p:sp>
        <p:nvSpPr>
          <p:cNvPr id="8" name="Flowchart: Connector 7"/>
          <p:cNvSpPr/>
          <p:nvPr/>
        </p:nvSpPr>
        <p:spPr>
          <a:xfrm flipV="1">
            <a:off x="3455598" y="2630685"/>
            <a:ext cx="116949" cy="116949"/>
          </a:xfrm>
          <a:prstGeom prst="flowChartConnector">
            <a:avLst/>
          </a:prstGeom>
          <a:solidFill>
            <a:srgbClr val="2E358F"/>
          </a:solidFill>
          <a:ln>
            <a:noFill/>
          </a:ln>
          <a:effectLst>
            <a:outerShdw blurRad="25400" dist="38100" dir="3600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outerShdw blurRad="50800" dist="50800" dir="5400000" algn="ctr" rotWithShape="0">
                  <a:srgbClr val="2E358F"/>
                </a:outerShdw>
              </a:effectLst>
            </a:endParaRPr>
          </a:p>
        </p:txBody>
      </p:sp>
      <p:sp>
        <p:nvSpPr>
          <p:cNvPr id="10" name="Flowchart: Connector 9"/>
          <p:cNvSpPr/>
          <p:nvPr/>
        </p:nvSpPr>
        <p:spPr>
          <a:xfrm flipV="1">
            <a:off x="3457274" y="3004147"/>
            <a:ext cx="116949" cy="116949"/>
          </a:xfrm>
          <a:prstGeom prst="flowChartConnector">
            <a:avLst/>
          </a:prstGeom>
          <a:solidFill>
            <a:srgbClr val="2E358F"/>
          </a:solidFill>
          <a:ln>
            <a:noFill/>
          </a:ln>
          <a:effectLst>
            <a:outerShdw blurRad="25400" dist="38100" dir="3600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outerShdw blurRad="50800" dist="50800" dir="5400000" algn="ctr" rotWithShape="0">
                  <a:srgbClr val="2E358F"/>
                </a:outerShdw>
              </a:effectLst>
            </a:endParaRPr>
          </a:p>
        </p:txBody>
      </p:sp>
      <p:sp>
        <p:nvSpPr>
          <p:cNvPr id="11" name="Flowchart: Connector 10"/>
          <p:cNvSpPr/>
          <p:nvPr/>
        </p:nvSpPr>
        <p:spPr>
          <a:xfrm flipV="1">
            <a:off x="3458948" y="3377608"/>
            <a:ext cx="116949" cy="116949"/>
          </a:xfrm>
          <a:prstGeom prst="flowChartConnector">
            <a:avLst/>
          </a:prstGeom>
          <a:solidFill>
            <a:srgbClr val="2E358F"/>
          </a:solidFill>
          <a:ln>
            <a:noFill/>
          </a:ln>
          <a:effectLst>
            <a:outerShdw blurRad="25400" dist="38100" dir="3600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outerShdw blurRad="50800" dist="50800" dir="5400000" algn="ctr" rotWithShape="0">
                  <a:srgbClr val="2E358F"/>
                </a:outerShdw>
              </a:effectLst>
            </a:endParaRPr>
          </a:p>
        </p:txBody>
      </p:sp>
      <p:sp>
        <p:nvSpPr>
          <p:cNvPr id="12" name="Flowchart: Connector 11"/>
          <p:cNvSpPr/>
          <p:nvPr/>
        </p:nvSpPr>
        <p:spPr>
          <a:xfrm flipV="1">
            <a:off x="3460623" y="3736001"/>
            <a:ext cx="116949" cy="116949"/>
          </a:xfrm>
          <a:prstGeom prst="flowChartConnector">
            <a:avLst/>
          </a:prstGeom>
          <a:solidFill>
            <a:srgbClr val="2E358F"/>
          </a:solidFill>
          <a:ln>
            <a:noFill/>
          </a:ln>
          <a:effectLst>
            <a:outerShdw blurRad="25400" dist="38100" dir="3600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outerShdw blurRad="50800" dist="50800" dir="5400000" algn="ctr" rotWithShape="0">
                  <a:srgbClr val="2E358F"/>
                </a:outerShdw>
              </a:effectLst>
            </a:endParaRPr>
          </a:p>
        </p:txBody>
      </p:sp>
      <p:sp>
        <p:nvSpPr>
          <p:cNvPr id="13" name="Flowchart: Connector 12"/>
          <p:cNvSpPr/>
          <p:nvPr/>
        </p:nvSpPr>
        <p:spPr>
          <a:xfrm flipV="1">
            <a:off x="3462299" y="4104441"/>
            <a:ext cx="116949" cy="116949"/>
          </a:xfrm>
          <a:prstGeom prst="flowChartConnector">
            <a:avLst/>
          </a:prstGeom>
          <a:solidFill>
            <a:srgbClr val="2E358F"/>
          </a:solidFill>
          <a:ln>
            <a:noFill/>
          </a:ln>
          <a:effectLst>
            <a:outerShdw blurRad="25400" dist="38100" dir="3600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outerShdw blurRad="50800" dist="50800" dir="5400000" algn="ctr" rotWithShape="0">
                  <a:srgbClr val="2E358F"/>
                </a:outerShdw>
              </a:effectLst>
            </a:endParaRPr>
          </a:p>
        </p:txBody>
      </p:sp>
      <p:sp>
        <p:nvSpPr>
          <p:cNvPr id="14" name="Flowchart: Connector 13"/>
          <p:cNvSpPr/>
          <p:nvPr/>
        </p:nvSpPr>
        <p:spPr>
          <a:xfrm flipV="1">
            <a:off x="3463974" y="4472883"/>
            <a:ext cx="116949" cy="116949"/>
          </a:xfrm>
          <a:prstGeom prst="flowChartConnector">
            <a:avLst/>
          </a:prstGeom>
          <a:solidFill>
            <a:srgbClr val="2E358F"/>
          </a:solidFill>
          <a:ln>
            <a:noFill/>
          </a:ln>
          <a:effectLst>
            <a:outerShdw blurRad="25400" dist="38100" dir="3600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outerShdw blurRad="50800" dist="50800" dir="5400000" algn="ctr" rotWithShape="0">
                  <a:srgbClr val="2E358F"/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49402" y="2470842"/>
            <a:ext cx="72277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Suportul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este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cheia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succesului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!</a:t>
            </a:r>
          </a:p>
          <a:p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Vânzările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și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marketingul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faţ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ă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în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faţ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ă</a:t>
            </a:r>
            <a:endParaRPr lang="he-IL" sz="2400" b="1" dirty="0">
              <a:solidFill>
                <a:srgbClr val="FF0000"/>
              </a:solidFill>
              <a:effectLst>
                <a:outerShdw blurRad="25400" dist="38100" dir="3600000" algn="ctr" rotWithShape="0">
                  <a:schemeClr val="bg1">
                    <a:lumMod val="65000"/>
                  </a:schemeClr>
                </a:outerShdw>
              </a:effectLst>
            </a:endParaRPr>
          </a:p>
          <a:p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Sa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rămânem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în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prima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linie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a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tehnologiei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de travel</a:t>
            </a:r>
          </a:p>
          <a:p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La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curent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cu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tendințele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și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cererile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pieței</a:t>
            </a:r>
            <a:endParaRPr lang="en-US" sz="2400" b="1" dirty="0">
              <a:solidFill>
                <a:srgbClr val="FF0000"/>
              </a:solidFill>
              <a:effectLst>
                <a:outerShdw blurRad="25400" dist="38100" dir="3600000" algn="ctr" rotWithShape="0">
                  <a:schemeClr val="bg1">
                    <a:lumMod val="65000"/>
                  </a:schemeClr>
                </a:outerShdw>
              </a:effectLst>
            </a:endParaRPr>
          </a:p>
          <a:p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Extinderea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bazei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noastre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de date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și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a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inventarului</a:t>
            </a:r>
            <a:endParaRPr lang="en-US" sz="2400" b="1" dirty="0">
              <a:solidFill>
                <a:srgbClr val="FF0000"/>
              </a:solidFill>
              <a:effectLst>
                <a:outerShdw blurRad="25400" dist="38100" dir="3600000" algn="ctr" rotWithShape="0">
                  <a:schemeClr val="bg1">
                    <a:lumMod val="65000"/>
                  </a:schemeClr>
                </a:outerShdw>
              </a:effectLst>
            </a:endParaRPr>
          </a:p>
          <a:p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AGENȚII DE TURISM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sunt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partenerii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nostri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! ! !</a:t>
            </a:r>
          </a:p>
        </p:txBody>
      </p:sp>
    </p:spTree>
    <p:extLst>
      <p:ext uri="{BB962C8B-B14F-4D97-AF65-F5344CB8AC3E}">
        <p14:creationId xmlns:p14="http://schemas.microsoft.com/office/powerpoint/2010/main" val="2111613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"/>
                                            </p:cond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uiExpand="1" animBg="1"/>
      <p:bldP spid="10" grpId="0" uiExpand="1" animBg="1"/>
      <p:bldP spid="11" grpId="0" uiExpand="1" animBg="1"/>
      <p:bldP spid="12" grpId="0" uiExpand="1" animBg="1"/>
      <p:bldP spid="13" grpId="0" uiExpand="1" animBg="1"/>
      <p:bldP spid="14" grpId="0" uiExpand="1" animBg="1"/>
      <p:bldP spid="1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תמונה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291362"/>
            <a:ext cx="1879200" cy="1879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-1" y="2651760"/>
            <a:ext cx="12192000" cy="92333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tIns="0" bIns="0" rtlCol="0" anchor="t" anchorCtr="0">
            <a:spAutoFit/>
          </a:bodyPr>
          <a:lstStyle/>
          <a:p>
            <a:pPr algn="ctr" rtl="1"/>
            <a:r>
              <a:rPr lang="en-US" sz="6000" b="1" dirty="0" smtClean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VA </a:t>
            </a:r>
            <a:r>
              <a:rPr lang="en-US" sz="60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MULTUMIM CA ATI VENIT!</a:t>
            </a:r>
            <a:endParaRPr lang="he-IL" sz="6000" b="1" dirty="0">
              <a:solidFill>
                <a:srgbClr val="FF0000"/>
              </a:solidFill>
              <a:effectLst>
                <a:outerShdw blurRad="25400" dist="38100" dir="3600000" algn="ctr" rotWithShape="0">
                  <a:schemeClr val="bg1">
                    <a:lumMod val="6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03868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"/>
                                            </p:cond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תמונה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291362"/>
            <a:ext cx="1879200" cy="1879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-1" y="2651760"/>
            <a:ext cx="12192000" cy="92333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tIns="0" bIns="0" rtlCol="0" anchor="t" anchorCtr="0">
            <a:spAutoFit/>
          </a:bodyPr>
          <a:lstStyle/>
          <a:p>
            <a:pPr algn="ctr" rtl="1"/>
            <a:r>
              <a:rPr lang="en-US" sz="6000" b="1" dirty="0">
                <a:solidFill>
                  <a:srgbClr val="FF0000"/>
                </a:solidFill>
                <a:effectLst>
                  <a:outerShdw blurRad="25400" dist="38100" dir="3600000" algn="ctr" rotWithShape="0">
                    <a:schemeClr val="bg1">
                      <a:lumMod val="65000"/>
                    </a:schemeClr>
                  </a:outerShdw>
                </a:effectLst>
              </a:rPr>
              <a:t>VE MULTUMIM CA ATI VENIT!</a:t>
            </a:r>
            <a:endParaRPr lang="he-IL" sz="6000" b="1" dirty="0">
              <a:solidFill>
                <a:srgbClr val="FF0000"/>
              </a:solidFill>
              <a:effectLst>
                <a:outerShdw blurRad="25400" dist="38100" dir="3600000" algn="ctr" rotWithShape="0">
                  <a:schemeClr val="bg1">
                    <a:lumMod val="65000"/>
                  </a:scheme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296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</TotalTime>
  <Words>223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Danny Osterer</dc:creator>
  <cp:lastModifiedBy>PTC - MIHAI</cp:lastModifiedBy>
  <cp:revision>49</cp:revision>
  <dcterms:created xsi:type="dcterms:W3CDTF">2017-03-22T20:23:59Z</dcterms:created>
  <dcterms:modified xsi:type="dcterms:W3CDTF">2017-03-24T18:08:06Z</dcterms:modified>
</cp:coreProperties>
</file>