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1"/>
    <p:sldMasterId id="2147483842" r:id="rId2"/>
  </p:sldMasterIdLst>
  <p:notesMasterIdLst>
    <p:notesMasterId r:id="rId43"/>
  </p:notesMasterIdLst>
  <p:sldIdLst>
    <p:sldId id="256" r:id="rId3"/>
    <p:sldId id="348" r:id="rId4"/>
    <p:sldId id="257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58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5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3951"/>
    <a:srgbClr val="E84E1B"/>
    <a:srgbClr val="E2A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4419" autoAdjust="0"/>
  </p:normalViewPr>
  <p:slideViewPr>
    <p:cSldViewPr showGuides="1">
      <p:cViewPr varScale="1">
        <p:scale>
          <a:sx n="83" d="100"/>
          <a:sy n="83" d="100"/>
        </p:scale>
        <p:origin x="1454" y="62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notesViewPr>
    <p:cSldViewPr showGuides="1">
      <p:cViewPr varScale="1">
        <p:scale>
          <a:sx n="83" d="100"/>
          <a:sy n="83" d="100"/>
        </p:scale>
        <p:origin x="-315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3C3724-97F8-448A-90F9-453AACD86E9C}" type="datetimeFigureOut">
              <a:rPr lang="es-ES" smtClean="0"/>
              <a:t>05/06/2019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4830A5-EFE3-452E-8CC5-DEB317C4729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1992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830A5-EFE3-452E-8CC5-DEB317C47295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8592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0CC5B-BE08-4EDE-B0CC-E6F2D26991E0}" type="datetimeFigureOut">
              <a:rPr lang="es-ES" smtClean="0"/>
              <a:t>05/06/2019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7BC36-6173-4792-82D3-DAF9FCB2FBB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3695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0CC5B-BE08-4EDE-B0CC-E6F2D26991E0}" type="datetimeFigureOut">
              <a:rPr lang="es-ES" smtClean="0"/>
              <a:t>05/06/2019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7BC36-6173-4792-82D3-DAF9FCB2FBB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2918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0CC5B-BE08-4EDE-B0CC-E6F2D26991E0}" type="datetimeFigureOut">
              <a:rPr lang="es-ES" smtClean="0"/>
              <a:t>05/06/2019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7BC36-6173-4792-82D3-DAF9FCB2FBB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9032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5 Marcador de contenido"/>
          <p:cNvSpPr>
            <a:spLocks noGrp="1"/>
          </p:cNvSpPr>
          <p:nvPr>
            <p:ph sz="quarter" idx="4"/>
          </p:nvPr>
        </p:nvSpPr>
        <p:spPr>
          <a:xfrm>
            <a:off x="4644008" y="530212"/>
            <a:ext cx="4185791" cy="57500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3" name="1 Título"/>
          <p:cNvSpPr>
            <a:spLocks noGrp="1"/>
          </p:cNvSpPr>
          <p:nvPr>
            <p:ph type="ctrTitle"/>
          </p:nvPr>
        </p:nvSpPr>
        <p:spPr>
          <a:xfrm>
            <a:off x="251519" y="836712"/>
            <a:ext cx="4320481" cy="1512168"/>
          </a:xfrm>
        </p:spPr>
        <p:txBody>
          <a:bodyPr anchor="t">
            <a:noAutofit/>
          </a:bodyPr>
          <a:lstStyle>
            <a:lvl1pPr algn="l">
              <a:defRPr sz="5400" b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4" name="2 Subtítulo"/>
          <p:cNvSpPr>
            <a:spLocks noGrp="1"/>
          </p:cNvSpPr>
          <p:nvPr>
            <p:ph type="subTitle" idx="1"/>
          </p:nvPr>
        </p:nvSpPr>
        <p:spPr>
          <a:xfrm>
            <a:off x="251519" y="2564904"/>
            <a:ext cx="4320481" cy="1368152"/>
          </a:xfrm>
        </p:spPr>
        <p:txBody>
          <a:bodyPr>
            <a:noAutofit/>
          </a:bodyPr>
          <a:lstStyle>
            <a:lvl1pPr marL="0" indent="0" algn="l">
              <a:buNone/>
              <a:defRPr sz="3800" b="1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15" name="2 Marcador de texto"/>
          <p:cNvSpPr>
            <a:spLocks noGrp="1"/>
          </p:cNvSpPr>
          <p:nvPr>
            <p:ph type="body" idx="14"/>
          </p:nvPr>
        </p:nvSpPr>
        <p:spPr>
          <a:xfrm>
            <a:off x="262787" y="4085456"/>
            <a:ext cx="4320481" cy="1411132"/>
          </a:xfrm>
        </p:spPr>
        <p:txBody>
          <a:bodyPr anchor="t">
            <a:normAutofit/>
          </a:bodyPr>
          <a:lstStyle>
            <a:lvl1pPr marL="0" indent="0" algn="just">
              <a:buNone/>
              <a:defRPr sz="2800" b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734049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19" y="828328"/>
            <a:ext cx="4741259" cy="1160512"/>
          </a:xfrm>
        </p:spPr>
        <p:txBody>
          <a:bodyPr anchor="t">
            <a:noAutofit/>
          </a:bodyPr>
          <a:lstStyle>
            <a:lvl1pPr algn="l">
              <a:defRPr sz="5400" b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51519" y="2132856"/>
            <a:ext cx="4741259" cy="1791816"/>
          </a:xfrm>
        </p:spPr>
        <p:txBody>
          <a:bodyPr>
            <a:noAutofit/>
          </a:bodyPr>
          <a:lstStyle>
            <a:lvl1pPr marL="0" indent="0" algn="l">
              <a:buNone/>
              <a:defRPr sz="3800" b="1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11" name="5 Marcador de contenido"/>
          <p:cNvSpPr>
            <a:spLocks noGrp="1"/>
          </p:cNvSpPr>
          <p:nvPr>
            <p:ph sz="quarter" idx="4"/>
          </p:nvPr>
        </p:nvSpPr>
        <p:spPr>
          <a:xfrm>
            <a:off x="5292080" y="530212"/>
            <a:ext cx="3537719" cy="28083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2" name="5 Marcador de contenido"/>
          <p:cNvSpPr>
            <a:spLocks noGrp="1"/>
          </p:cNvSpPr>
          <p:nvPr>
            <p:ph sz="quarter" idx="13"/>
          </p:nvPr>
        </p:nvSpPr>
        <p:spPr>
          <a:xfrm>
            <a:off x="5292081" y="3429000"/>
            <a:ext cx="1728191" cy="28083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4" name="2 Marcador de texto"/>
          <p:cNvSpPr>
            <a:spLocks noGrp="1"/>
          </p:cNvSpPr>
          <p:nvPr>
            <p:ph type="body" idx="14"/>
          </p:nvPr>
        </p:nvSpPr>
        <p:spPr>
          <a:xfrm>
            <a:off x="262787" y="4077072"/>
            <a:ext cx="4741259" cy="2232248"/>
          </a:xfrm>
        </p:spPr>
        <p:txBody>
          <a:bodyPr anchor="t">
            <a:normAutofit/>
          </a:bodyPr>
          <a:lstStyle>
            <a:lvl1pPr marL="0" indent="0" algn="just">
              <a:buNone/>
              <a:defRPr sz="2800" b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0" name="2 Marcador de contenido"/>
          <p:cNvSpPr>
            <a:spLocks noGrp="1"/>
          </p:cNvSpPr>
          <p:nvPr>
            <p:ph idx="15"/>
          </p:nvPr>
        </p:nvSpPr>
        <p:spPr>
          <a:xfrm>
            <a:off x="7164288" y="3429000"/>
            <a:ext cx="1656184" cy="280831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5468818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19" y="828328"/>
            <a:ext cx="4741259" cy="1160512"/>
          </a:xfrm>
        </p:spPr>
        <p:txBody>
          <a:bodyPr anchor="t">
            <a:noAutofit/>
          </a:bodyPr>
          <a:lstStyle>
            <a:lvl1pPr algn="l">
              <a:defRPr sz="5400" b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51519" y="2132856"/>
            <a:ext cx="4741259" cy="1791816"/>
          </a:xfrm>
        </p:spPr>
        <p:txBody>
          <a:bodyPr>
            <a:noAutofit/>
          </a:bodyPr>
          <a:lstStyle>
            <a:lvl1pPr marL="0" indent="0" algn="l">
              <a:buNone/>
              <a:defRPr sz="3800" b="1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11" name="5 Marcador de contenido"/>
          <p:cNvSpPr>
            <a:spLocks noGrp="1"/>
          </p:cNvSpPr>
          <p:nvPr>
            <p:ph sz="quarter" idx="4"/>
          </p:nvPr>
        </p:nvSpPr>
        <p:spPr>
          <a:xfrm>
            <a:off x="5292080" y="530212"/>
            <a:ext cx="3537719" cy="28083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2" name="5 Marcador de contenido"/>
          <p:cNvSpPr>
            <a:spLocks noGrp="1"/>
          </p:cNvSpPr>
          <p:nvPr>
            <p:ph sz="quarter" idx="13"/>
          </p:nvPr>
        </p:nvSpPr>
        <p:spPr>
          <a:xfrm>
            <a:off x="5292080" y="3429000"/>
            <a:ext cx="3537719" cy="28083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4" name="2 Marcador de texto"/>
          <p:cNvSpPr>
            <a:spLocks noGrp="1"/>
          </p:cNvSpPr>
          <p:nvPr>
            <p:ph type="body" idx="14"/>
          </p:nvPr>
        </p:nvSpPr>
        <p:spPr>
          <a:xfrm>
            <a:off x="262787" y="4077072"/>
            <a:ext cx="4741259" cy="1411132"/>
          </a:xfrm>
        </p:spPr>
        <p:txBody>
          <a:bodyPr anchor="t">
            <a:normAutofit/>
          </a:bodyPr>
          <a:lstStyle>
            <a:lvl1pPr marL="0" indent="0" algn="just">
              <a:buNone/>
              <a:defRPr sz="2800" b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5" name="2 Marcador de texto"/>
          <p:cNvSpPr>
            <a:spLocks noGrp="1"/>
          </p:cNvSpPr>
          <p:nvPr>
            <p:ph type="body" idx="15"/>
          </p:nvPr>
        </p:nvSpPr>
        <p:spPr>
          <a:xfrm>
            <a:off x="280548" y="5589240"/>
            <a:ext cx="4741259" cy="699436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b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9456015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E2AC-65F1-4C95-9923-0879CE71E3A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05/06/2019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725B4-8FE8-4B87-BFDA-5CFFA216CB6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82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E2AC-65F1-4C95-9923-0879CE71E3A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05/06/2019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725B4-8FE8-4B87-BFDA-5CFFA216CB6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98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E2AC-65F1-4C95-9923-0879CE71E3A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05/06/2019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725B4-8FE8-4B87-BFDA-5CFFA216CB6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79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E2AC-65F1-4C95-9923-0879CE71E3A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05/06/2019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725B4-8FE8-4B87-BFDA-5CFFA216CB6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0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E2AC-65F1-4C95-9923-0879CE71E3A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05/06/2019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725B4-8FE8-4B87-BFDA-5CFFA216CB6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50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0CC5B-BE08-4EDE-B0CC-E6F2D26991E0}" type="datetimeFigureOut">
              <a:rPr lang="es-ES" smtClean="0"/>
              <a:t>05/06/2019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7BC36-6173-4792-82D3-DAF9FCB2FBB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88516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E2AC-65F1-4C95-9923-0879CE71E3A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05/06/2019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725B4-8FE8-4B87-BFDA-5CFFA216CB6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52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E2AC-65F1-4C95-9923-0879CE71E3A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05/06/2019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725B4-8FE8-4B87-BFDA-5CFFA216CB6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73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E2AC-65F1-4C95-9923-0879CE71E3A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05/06/2019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725B4-8FE8-4B87-BFDA-5CFFA216CB6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8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E2AC-65F1-4C95-9923-0879CE71E3A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05/06/2019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725B4-8FE8-4B87-BFDA-5CFFA216CB6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05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E2AC-65F1-4C95-9923-0879CE71E3A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05/06/2019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725B4-8FE8-4B87-BFDA-5CFFA216CB6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84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E2AC-65F1-4C95-9923-0879CE71E3A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05/06/2019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725B4-8FE8-4B87-BFDA-5CFFA216CB6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91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0CC5B-BE08-4EDE-B0CC-E6F2D26991E0}" type="datetimeFigureOut">
              <a:rPr lang="es-ES" smtClean="0"/>
              <a:t>05/06/2019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7BC36-6173-4792-82D3-DAF9FCB2FBB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5441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0CC5B-BE08-4EDE-B0CC-E6F2D26991E0}" type="datetimeFigureOut">
              <a:rPr lang="es-ES" smtClean="0"/>
              <a:t>05/06/2019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7BC36-6173-4792-82D3-DAF9FCB2FBB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9194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0CC5B-BE08-4EDE-B0CC-E6F2D26991E0}" type="datetimeFigureOut">
              <a:rPr lang="es-ES" smtClean="0"/>
              <a:t>05/06/2019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7BC36-6173-4792-82D3-DAF9FCB2FBB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6704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0CC5B-BE08-4EDE-B0CC-E6F2D26991E0}" type="datetimeFigureOut">
              <a:rPr lang="es-ES" smtClean="0"/>
              <a:t>05/06/2019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7BC36-6173-4792-82D3-DAF9FCB2FBB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3097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0CC5B-BE08-4EDE-B0CC-E6F2D26991E0}" type="datetimeFigureOut">
              <a:rPr lang="es-ES" smtClean="0"/>
              <a:t>05/06/2019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7BC36-6173-4792-82D3-DAF9FCB2FBB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0292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0CC5B-BE08-4EDE-B0CC-E6F2D26991E0}" type="datetimeFigureOut">
              <a:rPr lang="es-ES" smtClean="0"/>
              <a:t>05/06/2019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7BC36-6173-4792-82D3-DAF9FCB2FBB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0701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0CC5B-BE08-4EDE-B0CC-E6F2D26991E0}" type="datetimeFigureOut">
              <a:rPr lang="es-ES" smtClean="0"/>
              <a:t>05/06/2019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7BC36-6173-4792-82D3-DAF9FCB2FBB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749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0CC5B-BE08-4EDE-B0CC-E6F2D26991E0}" type="datetimeFigureOut">
              <a:rPr lang="es-ES" smtClean="0"/>
              <a:t>05/06/2019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7BC36-6173-4792-82D3-DAF9FCB2FBB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663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660" r:id="rId12"/>
    <p:sldLayoutId id="2147483661" r:id="rId13"/>
    <p:sldLayoutId id="2147483649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9E2AC-65F1-4C95-9923-0879CE71E3A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05/06/2019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0725B4-8FE8-4B87-BFDA-5CFFA216CB6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935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13"/>
          <a:stretch/>
        </p:blipFill>
        <p:spPr bwMode="auto">
          <a:xfrm>
            <a:off x="-37215" y="0"/>
            <a:ext cx="921842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247382" y="2748696"/>
            <a:ext cx="770485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4400" dirty="0">
                <a:solidFill>
                  <a:schemeClr val="bg1"/>
                </a:solidFill>
              </a:rPr>
              <a:t>República Dominicana</a:t>
            </a:r>
          </a:p>
          <a:p>
            <a:pPr algn="r"/>
            <a:r>
              <a:rPr lang="es-ES_tradnl" sz="4400" dirty="0">
                <a:solidFill>
                  <a:schemeClr val="bg1"/>
                </a:solidFill>
              </a:rPr>
              <a:t>México</a:t>
            </a:r>
          </a:p>
          <a:p>
            <a:pPr algn="r"/>
            <a:r>
              <a:rPr lang="es-ES_tradnl" sz="4400" dirty="0">
                <a:solidFill>
                  <a:schemeClr val="bg1"/>
                </a:solidFill>
              </a:rPr>
              <a:t>Cuba</a:t>
            </a:r>
          </a:p>
          <a:p>
            <a:pPr algn="r"/>
            <a:endParaRPr lang="es-ES_tradnl" sz="4400" dirty="0">
              <a:solidFill>
                <a:schemeClr val="bg1"/>
              </a:solidFill>
            </a:endParaRPr>
          </a:p>
          <a:p>
            <a:pPr algn="r"/>
            <a:endParaRPr lang="es-ES" sz="4400" dirty="0"/>
          </a:p>
        </p:txBody>
      </p:sp>
    </p:spTree>
    <p:extLst>
      <p:ext uri="{BB962C8B-B14F-4D97-AF65-F5344CB8AC3E}">
        <p14:creationId xmlns:p14="http://schemas.microsoft.com/office/powerpoint/2010/main" val="3121621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80512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5724128" y="3861048"/>
            <a:ext cx="3384376" cy="2031325"/>
          </a:xfrm>
          <a:prstGeom prst="rect">
            <a:avLst/>
          </a:prstGeom>
          <a:solidFill>
            <a:schemeClr val="accent1">
              <a:lumMod val="50000"/>
              <a:alpha val="49000"/>
            </a:schemeClr>
          </a:solidFill>
          <a:ln w="19050" cap="rnd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Hotel </a:t>
            </a:r>
            <a:r>
              <a:rPr lang="es-ES" dirty="0" err="1"/>
              <a:t>conditii</a:t>
            </a:r>
            <a:r>
              <a:rPr lang="es-ES" dirty="0"/>
              <a:t> </a:t>
            </a:r>
            <a:r>
              <a:rPr lang="es-ES" dirty="0" err="1"/>
              <a:t>foarte</a:t>
            </a:r>
            <a:r>
              <a:rPr lang="es-ES" dirty="0"/>
              <a:t> </a:t>
            </a:r>
            <a:r>
              <a:rPr lang="es-ES" dirty="0" err="1"/>
              <a:t>bune</a:t>
            </a:r>
            <a:r>
              <a:rPr lang="es-ES" dirty="0"/>
              <a:t> ; Cele </a:t>
            </a:r>
            <a:r>
              <a:rPr lang="es-ES" dirty="0" err="1"/>
              <a:t>mai</a:t>
            </a:r>
            <a:r>
              <a:rPr lang="es-ES" dirty="0"/>
              <a:t> </a:t>
            </a:r>
            <a:r>
              <a:rPr lang="es-ES" dirty="0" err="1"/>
              <a:t>bune</a:t>
            </a:r>
            <a:r>
              <a:rPr lang="es-ES" dirty="0"/>
              <a:t> </a:t>
            </a:r>
            <a:r>
              <a:rPr lang="es-ES" dirty="0" err="1"/>
              <a:t>plaje</a:t>
            </a:r>
            <a:r>
              <a:rPr lang="es-ES" dirty="0"/>
              <a:t> in Punta Cana</a:t>
            </a:r>
          </a:p>
          <a:p>
            <a:r>
              <a:rPr lang="es-ES" dirty="0"/>
              <a:t>Familiar, </a:t>
            </a:r>
            <a:r>
              <a:rPr lang="es-ES" dirty="0" err="1"/>
              <a:t>perechi</a:t>
            </a:r>
            <a:r>
              <a:rPr lang="es-ES" dirty="0"/>
              <a:t>  si </a:t>
            </a:r>
            <a:r>
              <a:rPr lang="es-ES" dirty="0" err="1"/>
              <a:t>persoane</a:t>
            </a:r>
            <a:r>
              <a:rPr lang="es-ES" dirty="0"/>
              <a:t> </a:t>
            </a:r>
            <a:r>
              <a:rPr lang="es-ES" dirty="0" err="1"/>
              <a:t>tinere</a:t>
            </a:r>
            <a:endParaRPr lang="es-ES" dirty="0"/>
          </a:p>
          <a:p>
            <a:r>
              <a:rPr lang="es-ES" dirty="0" err="1"/>
              <a:t>Animator</a:t>
            </a:r>
            <a:r>
              <a:rPr lang="es-ES" dirty="0"/>
              <a:t> pe </a:t>
            </a:r>
            <a:r>
              <a:rPr lang="es-ES" dirty="0" err="1"/>
              <a:t>plaja</a:t>
            </a:r>
            <a:r>
              <a:rPr lang="es-ES" dirty="0"/>
              <a:t> </a:t>
            </a:r>
            <a:r>
              <a:rPr lang="es-ES" dirty="0" err="1"/>
              <a:t>cat</a:t>
            </a:r>
            <a:r>
              <a:rPr lang="es-ES" dirty="0"/>
              <a:t> si in hotel </a:t>
            </a:r>
          </a:p>
          <a:p>
            <a:r>
              <a:rPr lang="es-ES" dirty="0" err="1"/>
              <a:t>Parc</a:t>
            </a:r>
            <a:r>
              <a:rPr lang="es-ES" dirty="0"/>
              <a:t> </a:t>
            </a:r>
            <a:r>
              <a:rPr lang="es-ES" dirty="0" err="1"/>
              <a:t>acvatic</a:t>
            </a:r>
            <a:r>
              <a:rPr lang="es-ES" dirty="0"/>
              <a:t> piscina  </a:t>
            </a:r>
            <a:r>
              <a:rPr lang="es-ES" dirty="0" err="1"/>
              <a:t>cu</a:t>
            </a:r>
            <a:r>
              <a:rPr lang="es-ES" dirty="0"/>
              <a:t> </a:t>
            </a:r>
            <a:r>
              <a:rPr lang="es-ES" dirty="0" err="1"/>
              <a:t>valuri</a:t>
            </a:r>
            <a:endParaRPr lang="es-ES" dirty="0"/>
          </a:p>
          <a:p>
            <a:r>
              <a:rPr lang="es-ES" dirty="0"/>
              <a:t>Bar in piscina; </a:t>
            </a:r>
            <a:r>
              <a:rPr lang="es-ES" dirty="0" err="1"/>
              <a:t>Recomandat</a:t>
            </a:r>
            <a:r>
              <a:rPr lang="es-ES" dirty="0"/>
              <a:t>!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4413696"/>
            <a:ext cx="4409281" cy="2274044"/>
          </a:xfrm>
          <a:prstGeom prst="ellipse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251520" y="188640"/>
            <a:ext cx="1872208" cy="187220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bg1"/>
                </a:solidFill>
              </a:rPr>
              <a:t>Barceló Bávaro Palace</a:t>
            </a:r>
          </a:p>
        </p:txBody>
      </p:sp>
    </p:spTree>
    <p:extLst>
      <p:ext uri="{BB962C8B-B14F-4D97-AF65-F5344CB8AC3E}">
        <p14:creationId xmlns:p14="http://schemas.microsoft.com/office/powerpoint/2010/main" val="1382111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1" r="10689"/>
          <a:stretch/>
        </p:blipFill>
        <p:spPr bwMode="auto">
          <a:xfrm>
            <a:off x="1" y="-27384"/>
            <a:ext cx="9144000" cy="7056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5790993" y="5373216"/>
            <a:ext cx="3216012" cy="1477328"/>
          </a:xfrm>
          <a:prstGeom prst="rect">
            <a:avLst/>
          </a:prstGeom>
          <a:solidFill>
            <a:schemeClr val="accent1">
              <a:lumMod val="50000"/>
              <a:alpha val="49000"/>
            </a:schemeClr>
          </a:solidFill>
          <a:ln w="19050" cap="rnd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 err="1"/>
              <a:t>Cladiri</a:t>
            </a:r>
            <a:r>
              <a:rPr lang="es-ES" dirty="0"/>
              <a:t> </a:t>
            </a:r>
            <a:r>
              <a:rPr lang="es-ES" dirty="0" err="1"/>
              <a:t>rasfirate</a:t>
            </a:r>
            <a:r>
              <a:rPr lang="es-ES" dirty="0"/>
              <a:t> ,</a:t>
            </a:r>
            <a:r>
              <a:rPr lang="es-ES" dirty="0" err="1"/>
              <a:t>Recomandat</a:t>
            </a:r>
            <a:r>
              <a:rPr lang="es-ES" dirty="0"/>
              <a:t> </a:t>
            </a:r>
            <a:r>
              <a:rPr lang="es-ES" dirty="0" err="1"/>
              <a:t>pentru</a:t>
            </a:r>
            <a:r>
              <a:rPr lang="es-ES" dirty="0"/>
              <a:t> </a:t>
            </a:r>
            <a:r>
              <a:rPr lang="es-ES" dirty="0" err="1"/>
              <a:t>cupluri</a:t>
            </a:r>
            <a:r>
              <a:rPr lang="es-ES" dirty="0"/>
              <a:t> si familia;</a:t>
            </a:r>
          </a:p>
          <a:p>
            <a:r>
              <a:rPr lang="es-ES" dirty="0" err="1"/>
              <a:t>Gradina</a:t>
            </a:r>
            <a:r>
              <a:rPr lang="es-ES" dirty="0"/>
              <a:t> </a:t>
            </a:r>
            <a:r>
              <a:rPr lang="es-ES" dirty="0" err="1"/>
              <a:t>amenajata</a:t>
            </a:r>
            <a:r>
              <a:rPr lang="es-ES" dirty="0"/>
              <a:t> </a:t>
            </a:r>
            <a:r>
              <a:rPr lang="es-ES" dirty="0" err="1"/>
              <a:t>cu</a:t>
            </a:r>
            <a:r>
              <a:rPr lang="es-ES" dirty="0"/>
              <a:t> </a:t>
            </a:r>
            <a:r>
              <a:rPr lang="es-ES" dirty="0" err="1"/>
              <a:t>baldachine</a:t>
            </a:r>
            <a:r>
              <a:rPr lang="es-ES" dirty="0"/>
              <a:t> ;</a:t>
            </a:r>
          </a:p>
          <a:p>
            <a:endParaRPr lang="es-ES" dirty="0"/>
          </a:p>
        </p:txBody>
      </p:sp>
      <p:pic>
        <p:nvPicPr>
          <p:cNvPr id="9219" name="Picture 3" descr="Y:\MARKETING&amp;DISEÑO\Imágenes\Imágenes Hoteles\_CARIBE\Rep. Dominicana\Melia\MCaribeTropical JrSuite 15_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0"/>
            <a:ext cx="3816424" cy="2539570"/>
          </a:xfrm>
          <a:prstGeom prst="ellipse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251520" y="188640"/>
            <a:ext cx="1872208" cy="187220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bg1"/>
                </a:solidFill>
              </a:rPr>
              <a:t>Meliá Caribe Tropical</a:t>
            </a:r>
          </a:p>
        </p:txBody>
      </p:sp>
    </p:spTree>
    <p:extLst>
      <p:ext uri="{BB962C8B-B14F-4D97-AF65-F5344CB8AC3E}">
        <p14:creationId xmlns:p14="http://schemas.microsoft.com/office/powerpoint/2010/main" val="1355882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MARKETING&amp;DISEÑO\Imágenes\Imágenes Hoteles\_CARIBE\Rep. Dominicana\Melia\P PuntaCana Usp V1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" r="367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60059" y="5301208"/>
            <a:ext cx="4127338" cy="1477328"/>
          </a:xfrm>
          <a:prstGeom prst="rect">
            <a:avLst/>
          </a:prstGeom>
          <a:solidFill>
            <a:schemeClr val="accent1">
              <a:lumMod val="50000"/>
              <a:alpha val="49000"/>
            </a:schemeClr>
          </a:solidFill>
          <a:ln w="19050" cap="rnd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Hotel </a:t>
            </a:r>
            <a:r>
              <a:rPr lang="es-ES" dirty="0" err="1"/>
              <a:t>elegant</a:t>
            </a:r>
            <a:r>
              <a:rPr lang="es-ES" dirty="0"/>
              <a:t>;</a:t>
            </a:r>
          </a:p>
          <a:p>
            <a:r>
              <a:rPr lang="es-ES" dirty="0" err="1"/>
              <a:t>Plaja</a:t>
            </a:r>
            <a:r>
              <a:rPr lang="es-ES" dirty="0"/>
              <a:t> excelente’;</a:t>
            </a:r>
          </a:p>
          <a:p>
            <a:r>
              <a:rPr lang="es-ES" dirty="0"/>
              <a:t>Familiar si </a:t>
            </a:r>
            <a:r>
              <a:rPr lang="es-ES" dirty="0" err="1"/>
              <a:t>perechi</a:t>
            </a:r>
            <a:r>
              <a:rPr lang="es-ES" dirty="0"/>
              <a:t>;</a:t>
            </a:r>
          </a:p>
          <a:p>
            <a:r>
              <a:rPr lang="es-ES" dirty="0" err="1"/>
              <a:t>Trei</a:t>
            </a:r>
            <a:r>
              <a:rPr lang="es-ES" dirty="0"/>
              <a:t> </a:t>
            </a:r>
            <a:r>
              <a:rPr lang="es-ES" dirty="0" err="1"/>
              <a:t>etaje</a:t>
            </a:r>
            <a:r>
              <a:rPr lang="es-ES" dirty="0"/>
              <a:t> fara ascensor;</a:t>
            </a:r>
          </a:p>
          <a:p>
            <a:r>
              <a:rPr lang="es-ES" dirty="0"/>
              <a:t>Bar in piscina, club </a:t>
            </a:r>
            <a:r>
              <a:rPr lang="es-ES" dirty="0" err="1"/>
              <a:t>pentru</a:t>
            </a:r>
            <a:r>
              <a:rPr lang="es-ES" dirty="0"/>
              <a:t> </a:t>
            </a:r>
            <a:r>
              <a:rPr lang="es-ES" dirty="0" err="1"/>
              <a:t>copii</a:t>
            </a:r>
            <a:r>
              <a:rPr lang="es-ES" dirty="0"/>
              <a:t>;</a:t>
            </a:r>
          </a:p>
        </p:txBody>
      </p:sp>
      <p:sp>
        <p:nvSpPr>
          <p:cNvPr id="2" name="1 Rectángulo"/>
          <p:cNvSpPr/>
          <p:nvPr/>
        </p:nvSpPr>
        <p:spPr>
          <a:xfrm>
            <a:off x="251520" y="188640"/>
            <a:ext cx="1872208" cy="187220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err="1">
                <a:solidFill>
                  <a:schemeClr val="bg1"/>
                </a:solidFill>
              </a:rPr>
              <a:t>Paradisus</a:t>
            </a:r>
            <a:r>
              <a:rPr lang="es-ES" sz="2800" b="1" dirty="0">
                <a:solidFill>
                  <a:schemeClr val="bg1"/>
                </a:solidFill>
              </a:rPr>
              <a:t> Punta Cana</a:t>
            </a:r>
          </a:p>
        </p:txBody>
      </p:sp>
    </p:spTree>
    <p:extLst>
      <p:ext uri="{BB962C8B-B14F-4D97-AF65-F5344CB8AC3E}">
        <p14:creationId xmlns:p14="http://schemas.microsoft.com/office/powerpoint/2010/main" val="664293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611560" y="332656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dirty="0">
                <a:solidFill>
                  <a:schemeClr val="bg1"/>
                </a:solidFill>
              </a:rPr>
              <a:t>México</a:t>
            </a:r>
          </a:p>
        </p:txBody>
      </p:sp>
      <p:cxnSp>
        <p:nvCxnSpPr>
          <p:cNvPr id="6" name="5 Conector recto"/>
          <p:cNvCxnSpPr/>
          <p:nvPr/>
        </p:nvCxnSpPr>
        <p:spPr>
          <a:xfrm>
            <a:off x="611560" y="1484784"/>
            <a:ext cx="7776864" cy="0"/>
          </a:xfrm>
          <a:prstGeom prst="line">
            <a:avLst/>
          </a:prstGeom>
          <a:ln w="5715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3552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Z:\MARKETING&amp;DISEÑO\Imágenes\Imágenes Hoteles\_CARIBE\Mexico\Riu\Riu Lupita Pool 16_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81"/>
          <a:stretch/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5748477" y="5192032"/>
            <a:ext cx="3216011" cy="1754326"/>
          </a:xfrm>
          <a:prstGeom prst="rect">
            <a:avLst/>
          </a:prstGeom>
          <a:solidFill>
            <a:schemeClr val="accent1">
              <a:lumMod val="50000"/>
              <a:alpha val="49000"/>
            </a:schemeClr>
          </a:solidFill>
          <a:ln w="19050" cap="rnd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 err="1"/>
              <a:t>Situat</a:t>
            </a:r>
            <a:r>
              <a:rPr lang="es-ES" dirty="0"/>
              <a:t> in </a:t>
            </a:r>
            <a:r>
              <a:rPr lang="es-ES" dirty="0" err="1"/>
              <a:t>plaja</a:t>
            </a:r>
            <a:r>
              <a:rPr lang="es-ES" dirty="0"/>
              <a:t> del Carmen</a:t>
            </a:r>
          </a:p>
          <a:p>
            <a:r>
              <a:rPr lang="es-ES" dirty="0" err="1"/>
              <a:t>Plaja</a:t>
            </a:r>
            <a:r>
              <a:rPr lang="es-ES" dirty="0"/>
              <a:t> departe </a:t>
            </a:r>
            <a:r>
              <a:rPr lang="es-ES" dirty="0" err="1"/>
              <a:t>cu</a:t>
            </a:r>
            <a:r>
              <a:rPr lang="es-ES" dirty="0"/>
              <a:t> </a:t>
            </a:r>
            <a:r>
              <a:rPr lang="es-ES" dirty="0" err="1"/>
              <a:t>transport</a:t>
            </a:r>
            <a:r>
              <a:rPr lang="es-ES" dirty="0"/>
              <a:t> </a:t>
            </a:r>
            <a:r>
              <a:rPr lang="es-ES" dirty="0" err="1"/>
              <a:t>gratuit</a:t>
            </a:r>
            <a:endParaRPr lang="es-ES" dirty="0"/>
          </a:p>
          <a:p>
            <a:r>
              <a:rPr lang="es-ES" dirty="0" err="1"/>
              <a:t>Persoane</a:t>
            </a:r>
            <a:r>
              <a:rPr lang="es-ES" dirty="0"/>
              <a:t> </a:t>
            </a:r>
            <a:r>
              <a:rPr lang="es-ES" dirty="0" err="1"/>
              <a:t>tinere</a:t>
            </a:r>
            <a:endParaRPr lang="es-ES" dirty="0"/>
          </a:p>
          <a:p>
            <a:r>
              <a:rPr lang="es-ES" dirty="0" err="1"/>
              <a:t>Camere</a:t>
            </a:r>
            <a:r>
              <a:rPr lang="es-ES" dirty="0"/>
              <a:t> </a:t>
            </a:r>
            <a:r>
              <a:rPr lang="es-ES" dirty="0" err="1"/>
              <a:t>renovate</a:t>
            </a:r>
            <a:endParaRPr lang="es-ES" dirty="0"/>
          </a:p>
          <a:p>
            <a:r>
              <a:rPr lang="es-ES" dirty="0" err="1"/>
              <a:t>Vedere</a:t>
            </a:r>
            <a:r>
              <a:rPr lang="es-ES" dirty="0"/>
              <a:t> la </a:t>
            </a:r>
            <a:r>
              <a:rPr lang="es-ES" dirty="0" err="1"/>
              <a:t>gradina</a:t>
            </a:r>
            <a:endParaRPr lang="es-ES" dirty="0"/>
          </a:p>
        </p:txBody>
      </p:sp>
      <p:sp>
        <p:nvSpPr>
          <p:cNvPr id="6" name="5 Rectángulo"/>
          <p:cNvSpPr/>
          <p:nvPr/>
        </p:nvSpPr>
        <p:spPr>
          <a:xfrm>
            <a:off x="6876256" y="188640"/>
            <a:ext cx="1872208" cy="187220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err="1">
                <a:solidFill>
                  <a:schemeClr val="bg1"/>
                </a:solidFill>
              </a:rPr>
              <a:t>Riu</a:t>
            </a:r>
            <a:endParaRPr lang="es-ES" sz="2800" b="1" dirty="0">
              <a:solidFill>
                <a:schemeClr val="bg1"/>
              </a:solidFill>
            </a:endParaRPr>
          </a:p>
          <a:p>
            <a:pPr algn="ctr"/>
            <a:r>
              <a:rPr lang="es-ES" sz="2800" b="1" dirty="0">
                <a:solidFill>
                  <a:schemeClr val="bg1"/>
                </a:solidFill>
              </a:rPr>
              <a:t> Lupita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595902"/>
            <a:ext cx="4032448" cy="2264406"/>
          </a:xfrm>
          <a:prstGeom prst="ellipse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9272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Z:\MARKETING&amp;DISEÑO\Imágenes\Imágenes Hoteles\_CARIBE\Mexico\Catalonia\C YucatanBeach BarPure V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6848" cy="45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7092280" y="244849"/>
            <a:ext cx="1872208" cy="187220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err="1">
                <a:solidFill>
                  <a:schemeClr val="bg1"/>
                </a:solidFill>
              </a:rPr>
              <a:t>Catalonia</a:t>
            </a:r>
            <a:r>
              <a:rPr lang="es-ES" sz="2800" b="1" dirty="0">
                <a:solidFill>
                  <a:schemeClr val="bg1"/>
                </a:solidFill>
              </a:rPr>
              <a:t> Yucatán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71978"/>
            <a:ext cx="4024080" cy="2186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51" b="13999"/>
          <a:stretch/>
        </p:blipFill>
        <p:spPr bwMode="auto">
          <a:xfrm>
            <a:off x="4074280" y="4671978"/>
            <a:ext cx="5076056" cy="2271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4211960" y="4887825"/>
            <a:ext cx="4824536" cy="1200329"/>
          </a:xfrm>
          <a:prstGeom prst="rect">
            <a:avLst/>
          </a:prstGeom>
          <a:solidFill>
            <a:schemeClr val="accent1">
              <a:lumMod val="50000"/>
              <a:alpha val="49000"/>
            </a:schemeClr>
          </a:solidFill>
          <a:ln w="19050" cap="rnd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 err="1"/>
              <a:t>Situat</a:t>
            </a:r>
            <a:r>
              <a:rPr lang="es-ES" dirty="0"/>
              <a:t> in Puerto Aventuras</a:t>
            </a:r>
          </a:p>
          <a:p>
            <a:r>
              <a:rPr lang="es-ES" dirty="0" err="1"/>
              <a:t>Plaja</a:t>
            </a:r>
            <a:r>
              <a:rPr lang="es-ES" dirty="0"/>
              <a:t> langa hotel</a:t>
            </a:r>
          </a:p>
          <a:p>
            <a:r>
              <a:rPr lang="es-ES" dirty="0" err="1"/>
              <a:t>Toate</a:t>
            </a:r>
            <a:r>
              <a:rPr lang="es-ES" dirty="0"/>
              <a:t> </a:t>
            </a:r>
            <a:r>
              <a:rPr lang="es-ES" dirty="0" err="1"/>
              <a:t>tipurile</a:t>
            </a:r>
            <a:r>
              <a:rPr lang="es-ES" dirty="0"/>
              <a:t> de </a:t>
            </a:r>
            <a:r>
              <a:rPr lang="es-ES" dirty="0" err="1"/>
              <a:t>clienti</a:t>
            </a:r>
            <a:endParaRPr lang="es-ES" dirty="0"/>
          </a:p>
          <a:p>
            <a:r>
              <a:rPr lang="es-ES" dirty="0" err="1"/>
              <a:t>Bun</a:t>
            </a:r>
            <a:r>
              <a:rPr lang="es-ES" dirty="0"/>
              <a:t> </a:t>
            </a:r>
            <a:r>
              <a:rPr lang="es-ES" dirty="0" err="1"/>
              <a:t>serviciu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174152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Z:\MARKETING&amp;DISEÑO\Imágenes\Imágenes Hoteles\_CARIBE\Mexico\Palladium\GrandPalladium Colonial Usp 15_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3" r="14284"/>
          <a:stretch/>
        </p:blipFill>
        <p:spPr bwMode="auto">
          <a:xfrm>
            <a:off x="-74427" y="-99392"/>
            <a:ext cx="9218428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5748476" y="5474000"/>
            <a:ext cx="3216011" cy="1200329"/>
          </a:xfrm>
          <a:prstGeom prst="rect">
            <a:avLst/>
          </a:prstGeom>
          <a:solidFill>
            <a:schemeClr val="accent1">
              <a:lumMod val="50000"/>
              <a:alpha val="49000"/>
            </a:schemeClr>
          </a:solidFill>
          <a:ln w="19050" cap="rnd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 err="1"/>
              <a:t>Plaja</a:t>
            </a:r>
            <a:r>
              <a:rPr lang="es-ES" dirty="0"/>
              <a:t> del Carmen 30 km</a:t>
            </a:r>
          </a:p>
          <a:p>
            <a:r>
              <a:rPr lang="es-ES" dirty="0" err="1"/>
              <a:t>Complex</a:t>
            </a:r>
            <a:r>
              <a:rPr lang="es-ES" dirty="0"/>
              <a:t> </a:t>
            </a:r>
            <a:r>
              <a:rPr lang="es-ES" dirty="0" err="1"/>
              <a:t>foarte</a:t>
            </a:r>
            <a:r>
              <a:rPr lang="es-ES" dirty="0"/>
              <a:t> mare</a:t>
            </a:r>
          </a:p>
          <a:p>
            <a:r>
              <a:rPr lang="es-ES" dirty="0" err="1"/>
              <a:t>Persoane</a:t>
            </a:r>
            <a:r>
              <a:rPr lang="es-ES" dirty="0"/>
              <a:t> </a:t>
            </a:r>
            <a:r>
              <a:rPr lang="es-ES" dirty="0" err="1"/>
              <a:t>tinere</a:t>
            </a:r>
            <a:r>
              <a:rPr lang="es-ES" dirty="0"/>
              <a:t> si </a:t>
            </a:r>
            <a:r>
              <a:rPr lang="es-ES" dirty="0" err="1"/>
              <a:t>perechi</a:t>
            </a:r>
            <a:endParaRPr lang="es-ES" dirty="0"/>
          </a:p>
          <a:p>
            <a:r>
              <a:rPr lang="es-ES" dirty="0" err="1"/>
              <a:t>Foarte</a:t>
            </a:r>
            <a:r>
              <a:rPr lang="es-ES" dirty="0"/>
              <a:t> </a:t>
            </a:r>
            <a:r>
              <a:rPr lang="es-ES" dirty="0" err="1"/>
              <a:t>solicitat</a:t>
            </a:r>
            <a:endParaRPr lang="es-ES" dirty="0"/>
          </a:p>
        </p:txBody>
      </p:sp>
      <p:sp>
        <p:nvSpPr>
          <p:cNvPr id="6" name="5 Rectángulo"/>
          <p:cNvSpPr/>
          <p:nvPr/>
        </p:nvSpPr>
        <p:spPr>
          <a:xfrm>
            <a:off x="251520" y="188640"/>
            <a:ext cx="1872208" cy="187220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err="1">
                <a:solidFill>
                  <a:schemeClr val="bg1"/>
                </a:solidFill>
              </a:rPr>
              <a:t>Palladium</a:t>
            </a:r>
            <a:r>
              <a:rPr lang="es-ES" sz="2800" b="1" dirty="0">
                <a:solidFill>
                  <a:schemeClr val="bg1"/>
                </a:solidFill>
              </a:rPr>
              <a:t> Colonial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84" y="4136950"/>
            <a:ext cx="3519487" cy="2501900"/>
          </a:xfrm>
          <a:prstGeom prst="ellipse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56980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Z:\MARKETING&amp;DISEÑO\Imágenes\Imágenes Hoteles\_CARIBE\Mexico\Catalonia\C PlayaMaroma Beach 14-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3076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251520" y="116632"/>
            <a:ext cx="1872208" cy="187220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err="1">
                <a:solidFill>
                  <a:schemeClr val="bg1"/>
                </a:solidFill>
              </a:rPr>
              <a:t>Catalonia</a:t>
            </a:r>
            <a:r>
              <a:rPr lang="es-ES" sz="2800" b="1" dirty="0">
                <a:solidFill>
                  <a:schemeClr val="bg1"/>
                </a:solidFill>
              </a:rPr>
              <a:t> Playa Maroma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09"/>
          <a:stretch/>
        </p:blipFill>
        <p:spPr bwMode="auto">
          <a:xfrm>
            <a:off x="-26925" y="2195184"/>
            <a:ext cx="4886957" cy="469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179512" y="4941168"/>
            <a:ext cx="3456383" cy="1754326"/>
          </a:xfrm>
          <a:prstGeom prst="rect">
            <a:avLst/>
          </a:prstGeom>
          <a:solidFill>
            <a:schemeClr val="accent1">
              <a:lumMod val="50000"/>
              <a:alpha val="49000"/>
            </a:schemeClr>
          </a:solidFill>
          <a:ln w="19050" cap="rnd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 err="1"/>
              <a:t>Plaja</a:t>
            </a:r>
            <a:r>
              <a:rPr lang="es-ES" dirty="0"/>
              <a:t> del Carmen 20 minutos</a:t>
            </a:r>
          </a:p>
          <a:p>
            <a:r>
              <a:rPr lang="es-ES" dirty="0"/>
              <a:t>Cele </a:t>
            </a:r>
            <a:r>
              <a:rPr lang="es-ES" dirty="0" err="1"/>
              <a:t>mai</a:t>
            </a:r>
            <a:r>
              <a:rPr lang="es-ES" dirty="0"/>
              <a:t> </a:t>
            </a:r>
            <a:r>
              <a:rPr lang="es-ES" dirty="0" err="1"/>
              <a:t>bune</a:t>
            </a:r>
            <a:r>
              <a:rPr lang="es-ES" dirty="0"/>
              <a:t> </a:t>
            </a:r>
            <a:r>
              <a:rPr lang="es-ES" dirty="0" err="1"/>
              <a:t>plaje</a:t>
            </a:r>
            <a:r>
              <a:rPr lang="es-ES" dirty="0"/>
              <a:t> din Riviera Maya</a:t>
            </a:r>
          </a:p>
          <a:p>
            <a:r>
              <a:rPr lang="es-ES" dirty="0"/>
              <a:t>Buna </a:t>
            </a:r>
            <a:r>
              <a:rPr lang="es-ES" dirty="0" err="1"/>
              <a:t>animatie</a:t>
            </a:r>
            <a:endParaRPr lang="es-ES" dirty="0"/>
          </a:p>
          <a:p>
            <a:r>
              <a:rPr lang="es-ES" dirty="0" err="1"/>
              <a:t>Bun</a:t>
            </a:r>
            <a:r>
              <a:rPr lang="es-ES" dirty="0"/>
              <a:t> </a:t>
            </a:r>
            <a:r>
              <a:rPr lang="es-ES" dirty="0" err="1"/>
              <a:t>serviciu</a:t>
            </a:r>
            <a:endParaRPr lang="es-ES" dirty="0"/>
          </a:p>
          <a:p>
            <a:r>
              <a:rPr lang="es-ES" dirty="0"/>
              <a:t>Hotel </a:t>
            </a:r>
            <a:r>
              <a:rPr lang="es-ES" dirty="0" err="1"/>
              <a:t>incantator</a:t>
            </a:r>
            <a:endParaRPr lang="es-ES" dirty="0"/>
          </a:p>
        </p:txBody>
      </p:sp>
      <p:pic>
        <p:nvPicPr>
          <p:cNvPr id="15364" name="Picture 4" descr="Z:\MARKETING&amp;DISEÑO\Imágenes\Imágenes Hoteles\_CARIBE\Mexico\Catalonia\C PlayaMaroma Lounge V1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57"/>
          <a:stretch/>
        </p:blipFill>
        <p:spPr bwMode="auto">
          <a:xfrm>
            <a:off x="4921408" y="2200939"/>
            <a:ext cx="4477774" cy="481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885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Z:\MARKETING&amp;DISEÑO\Imágenes\Imágenes Hoteles\_CARIBE\Mexico\Riu\RiuYucatan Usp V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66780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179512" y="4941168"/>
            <a:ext cx="3600400" cy="1477328"/>
          </a:xfrm>
          <a:prstGeom prst="rect">
            <a:avLst/>
          </a:prstGeom>
          <a:solidFill>
            <a:schemeClr val="accent1">
              <a:lumMod val="50000"/>
              <a:alpha val="49000"/>
            </a:schemeClr>
          </a:solidFill>
          <a:ln w="19050" cap="rnd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 err="1"/>
              <a:t>Situat</a:t>
            </a:r>
            <a:r>
              <a:rPr lang="es-ES" dirty="0"/>
              <a:t> in </a:t>
            </a:r>
            <a:r>
              <a:rPr lang="es-ES" dirty="0" err="1"/>
              <a:t>plaja</a:t>
            </a:r>
            <a:r>
              <a:rPr lang="es-ES" dirty="0"/>
              <a:t> del Carmen</a:t>
            </a:r>
          </a:p>
          <a:p>
            <a:r>
              <a:rPr lang="es-ES" dirty="0" err="1"/>
              <a:t>Pentru</a:t>
            </a:r>
            <a:r>
              <a:rPr lang="es-ES" dirty="0"/>
              <a:t> </a:t>
            </a:r>
            <a:r>
              <a:rPr lang="es-ES" dirty="0" err="1"/>
              <a:t>toate</a:t>
            </a:r>
            <a:r>
              <a:rPr lang="es-ES" dirty="0"/>
              <a:t> </a:t>
            </a:r>
            <a:r>
              <a:rPr lang="es-ES" dirty="0" err="1"/>
              <a:t>categoriile</a:t>
            </a:r>
            <a:r>
              <a:rPr lang="es-ES" dirty="0"/>
              <a:t> de </a:t>
            </a:r>
            <a:r>
              <a:rPr lang="es-ES" dirty="0" err="1"/>
              <a:t>varsta</a:t>
            </a:r>
            <a:r>
              <a:rPr lang="es-ES" dirty="0"/>
              <a:t>.</a:t>
            </a:r>
          </a:p>
          <a:p>
            <a:r>
              <a:rPr lang="es-ES" dirty="0"/>
              <a:t>Buna </a:t>
            </a:r>
            <a:r>
              <a:rPr lang="es-ES" dirty="0" err="1"/>
              <a:t>animatie</a:t>
            </a:r>
            <a:r>
              <a:rPr lang="es-ES" dirty="0"/>
              <a:t> </a:t>
            </a:r>
            <a:r>
              <a:rPr lang="es-ES" dirty="0" err="1"/>
              <a:t>pentru</a:t>
            </a:r>
            <a:r>
              <a:rPr lang="es-ES" dirty="0"/>
              <a:t> </a:t>
            </a:r>
            <a:r>
              <a:rPr lang="es-ES" dirty="0" err="1"/>
              <a:t>adulti</a:t>
            </a:r>
            <a:endParaRPr lang="es-ES" dirty="0"/>
          </a:p>
          <a:p>
            <a:r>
              <a:rPr lang="es-ES" dirty="0" err="1"/>
              <a:t>Foarte</a:t>
            </a:r>
            <a:r>
              <a:rPr lang="es-ES" dirty="0"/>
              <a:t> </a:t>
            </a:r>
            <a:r>
              <a:rPr lang="es-ES" dirty="0" err="1"/>
              <a:t>aproape</a:t>
            </a:r>
            <a:r>
              <a:rPr lang="es-ES" dirty="0"/>
              <a:t> de </a:t>
            </a:r>
            <a:r>
              <a:rPr lang="es-ES" dirty="0" err="1"/>
              <a:t>sat</a:t>
            </a:r>
            <a:endParaRPr lang="es-ES" dirty="0"/>
          </a:p>
          <a:p>
            <a:r>
              <a:rPr lang="es-ES" dirty="0" err="1"/>
              <a:t>Renovat</a:t>
            </a:r>
            <a:r>
              <a:rPr lang="es-ES" dirty="0"/>
              <a:t> 2013</a:t>
            </a:r>
          </a:p>
        </p:txBody>
      </p:sp>
      <p:sp>
        <p:nvSpPr>
          <p:cNvPr id="6" name="5 Rectángulo"/>
          <p:cNvSpPr/>
          <p:nvPr/>
        </p:nvSpPr>
        <p:spPr>
          <a:xfrm>
            <a:off x="251520" y="188640"/>
            <a:ext cx="1872208" cy="187220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err="1">
                <a:solidFill>
                  <a:schemeClr val="bg1"/>
                </a:solidFill>
              </a:rPr>
              <a:t>Riu</a:t>
            </a:r>
            <a:r>
              <a:rPr lang="es-ES" sz="2800" b="1" dirty="0">
                <a:solidFill>
                  <a:schemeClr val="bg1"/>
                </a:solidFill>
              </a:rPr>
              <a:t> Yucatán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6621739" y="0"/>
            <a:ext cx="2522261" cy="30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3" r="5793"/>
          <a:stretch/>
        </p:blipFill>
        <p:spPr bwMode="auto">
          <a:xfrm>
            <a:off x="6627325" y="3140968"/>
            <a:ext cx="2574453" cy="3735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9602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Z:\MARKETING&amp;DISEÑO\Imágenes\Imágenes Hoteles\_CARIBE\Mexico\Iberostar\IB ParaisoLindo Usp 14-1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8" r="4400"/>
          <a:stretch/>
        </p:blipFill>
        <p:spPr bwMode="auto">
          <a:xfrm>
            <a:off x="-74429" y="-1"/>
            <a:ext cx="9314121" cy="694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4572000" y="5541039"/>
            <a:ext cx="4392488" cy="923330"/>
          </a:xfrm>
          <a:prstGeom prst="rect">
            <a:avLst/>
          </a:prstGeom>
          <a:solidFill>
            <a:schemeClr val="accent1">
              <a:lumMod val="50000"/>
              <a:alpha val="49000"/>
            </a:schemeClr>
          </a:solidFill>
          <a:ln w="19050" cap="rnd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 err="1"/>
              <a:t>Plaja</a:t>
            </a:r>
            <a:r>
              <a:rPr lang="es-ES" dirty="0"/>
              <a:t> del Carmen 30 minutos</a:t>
            </a:r>
          </a:p>
          <a:p>
            <a:r>
              <a:rPr lang="es-ES" dirty="0" err="1"/>
              <a:t>Plaja</a:t>
            </a:r>
            <a:r>
              <a:rPr lang="es-ES" dirty="0"/>
              <a:t> </a:t>
            </a:r>
            <a:r>
              <a:rPr lang="es-ES" dirty="0" err="1"/>
              <a:t>paraíso,foarte</a:t>
            </a:r>
            <a:r>
              <a:rPr lang="es-ES" dirty="0"/>
              <a:t> buna </a:t>
            </a:r>
            <a:r>
              <a:rPr lang="es-ES" dirty="0" err="1"/>
              <a:t>plaja</a:t>
            </a:r>
            <a:endParaRPr lang="es-ES" dirty="0"/>
          </a:p>
          <a:p>
            <a:r>
              <a:rPr lang="es-ES" dirty="0" err="1"/>
              <a:t>Preferibil</a:t>
            </a:r>
            <a:r>
              <a:rPr lang="es-ES" dirty="0"/>
              <a:t> </a:t>
            </a:r>
            <a:r>
              <a:rPr lang="es-ES" dirty="0" err="1"/>
              <a:t>pentru</a:t>
            </a:r>
            <a:r>
              <a:rPr lang="es-ES" dirty="0"/>
              <a:t> </a:t>
            </a:r>
            <a:r>
              <a:rPr lang="es-ES" dirty="0" err="1"/>
              <a:t>familii</a:t>
            </a:r>
            <a:endParaRPr lang="es-ES" dirty="0"/>
          </a:p>
        </p:txBody>
      </p:sp>
      <p:sp>
        <p:nvSpPr>
          <p:cNvPr id="6" name="5 Rectángulo"/>
          <p:cNvSpPr/>
          <p:nvPr/>
        </p:nvSpPr>
        <p:spPr>
          <a:xfrm>
            <a:off x="7020272" y="116632"/>
            <a:ext cx="1872208" cy="187220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err="1">
                <a:solidFill>
                  <a:schemeClr val="bg1"/>
                </a:solidFill>
              </a:rPr>
              <a:t>Iberostar</a:t>
            </a:r>
            <a:r>
              <a:rPr lang="es-ES" sz="24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sz="2400" b="1" dirty="0">
                <a:solidFill>
                  <a:schemeClr val="bg1"/>
                </a:solidFill>
              </a:rPr>
              <a:t>Paraíso Beach y Lindo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5623"/>
            <a:ext cx="3121025" cy="2084387"/>
          </a:xfrm>
          <a:prstGeom prst="ellipse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8347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34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6457" y="-32137"/>
            <a:ext cx="9260457" cy="6935191"/>
          </a:xfrm>
          <a:prstGeom prst="rect">
            <a:avLst/>
          </a:prstGeom>
        </p:spPr>
      </p:pic>
      <p:sp>
        <p:nvSpPr>
          <p:cNvPr id="4" name="3 Abrir corchete"/>
          <p:cNvSpPr/>
          <p:nvPr/>
        </p:nvSpPr>
        <p:spPr>
          <a:xfrm>
            <a:off x="5796136" y="121339"/>
            <a:ext cx="45719" cy="990515"/>
          </a:xfrm>
          <a:prstGeom prst="leftBracket">
            <a:avLst/>
          </a:prstGeom>
          <a:noFill/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black"/>
              </a:solidFill>
            </a:endParaRPr>
          </a:p>
        </p:txBody>
      </p:sp>
      <p:sp>
        <p:nvSpPr>
          <p:cNvPr id="21" name="20 Abrir corchete"/>
          <p:cNvSpPr/>
          <p:nvPr/>
        </p:nvSpPr>
        <p:spPr>
          <a:xfrm flipH="1">
            <a:off x="8900008" y="116632"/>
            <a:ext cx="72543" cy="995222"/>
          </a:xfrm>
          <a:prstGeom prst="leftBracket">
            <a:avLst/>
          </a:prstGeom>
          <a:noFill/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048418" y="-88474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err="1">
                <a:solidFill>
                  <a:prstClr val="white"/>
                </a:solidFill>
                <a:latin typeface="Agency FB" pitchFamily="34" charset="0"/>
              </a:rPr>
              <a:t>Compania</a:t>
            </a:r>
            <a:r>
              <a:rPr lang="es-ES" sz="3600" dirty="0">
                <a:solidFill>
                  <a:prstClr val="white"/>
                </a:solidFill>
                <a:latin typeface="Agency FB" pitchFamily="34" charset="0"/>
              </a:rPr>
              <a:t> </a:t>
            </a:r>
            <a:r>
              <a:rPr lang="es-ES" sz="3600" dirty="0" err="1">
                <a:solidFill>
                  <a:prstClr val="white"/>
                </a:solidFill>
                <a:latin typeface="Agency FB" pitchFamily="34" charset="0"/>
              </a:rPr>
              <a:t>aeriana</a:t>
            </a:r>
            <a:r>
              <a:rPr lang="es-ES" sz="3600" dirty="0">
                <a:solidFill>
                  <a:prstClr val="white"/>
                </a:solidFill>
                <a:latin typeface="Agency FB" pitchFamily="34" charset="0"/>
              </a:rPr>
              <a:t> din Madrid</a:t>
            </a:r>
          </a:p>
        </p:txBody>
      </p:sp>
      <p:pic>
        <p:nvPicPr>
          <p:cNvPr id="29" name="28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17409"/>
            <a:ext cx="1764571" cy="566557"/>
          </a:xfrm>
          <a:prstGeom prst="rect">
            <a:avLst/>
          </a:prstGeom>
        </p:spPr>
      </p:pic>
      <p:sp>
        <p:nvSpPr>
          <p:cNvPr id="37" name="text 1"/>
          <p:cNvSpPr txBox="1"/>
          <p:nvPr/>
        </p:nvSpPr>
        <p:spPr>
          <a:xfrm>
            <a:off x="171448" y="5858688"/>
            <a:ext cx="8801104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s-ES"/>
            </a:defPPr>
            <a:lvl1pPr>
              <a:lnSpc>
                <a:spcPct val="100000"/>
              </a:lnSpc>
              <a:defRPr sz="1400" spc="10">
                <a:solidFill>
                  <a:schemeClr val="bg1"/>
                </a:solidFill>
                <a:latin typeface="Agency FB" pitchFamily="34" charset="0"/>
                <a:cs typeface="Travel"/>
              </a:defRPr>
            </a:lvl1pPr>
          </a:lstStyle>
          <a:p>
            <a:pPr algn="ctr"/>
            <a:r>
              <a:rPr lang="es-ES" sz="2400" dirty="0" err="1">
                <a:solidFill>
                  <a:prstClr val="white"/>
                </a:solidFill>
              </a:rPr>
              <a:t>Dispunem</a:t>
            </a:r>
            <a:r>
              <a:rPr lang="es-ES" sz="2400" dirty="0">
                <a:solidFill>
                  <a:prstClr val="white"/>
                </a:solidFill>
              </a:rPr>
              <a:t> de un </a:t>
            </a:r>
            <a:r>
              <a:rPr lang="es-ES" sz="2400" dirty="0" err="1">
                <a:solidFill>
                  <a:prstClr val="white"/>
                </a:solidFill>
              </a:rPr>
              <a:t>birou</a:t>
            </a:r>
            <a:r>
              <a:rPr lang="es-ES" sz="2400" dirty="0">
                <a:solidFill>
                  <a:prstClr val="white"/>
                </a:solidFill>
              </a:rPr>
              <a:t> de </a:t>
            </a:r>
            <a:r>
              <a:rPr lang="es-ES" sz="2400" dirty="0" err="1">
                <a:solidFill>
                  <a:prstClr val="white"/>
                </a:solidFill>
              </a:rPr>
              <a:t>informatii</a:t>
            </a:r>
            <a:r>
              <a:rPr lang="es-ES" sz="2400" dirty="0">
                <a:solidFill>
                  <a:prstClr val="white"/>
                </a:solidFill>
              </a:rPr>
              <a:t> in </a:t>
            </a:r>
            <a:r>
              <a:rPr lang="es-ES" sz="2400" dirty="0" err="1">
                <a:solidFill>
                  <a:prstClr val="white"/>
                </a:solidFill>
              </a:rPr>
              <a:t>aeroportul</a:t>
            </a:r>
            <a:r>
              <a:rPr lang="es-ES" sz="2400" dirty="0">
                <a:solidFill>
                  <a:prstClr val="white"/>
                </a:solidFill>
              </a:rPr>
              <a:t> Madrid </a:t>
            </a:r>
            <a:r>
              <a:rPr lang="es-ES" sz="2400" dirty="0" err="1">
                <a:solidFill>
                  <a:prstClr val="white"/>
                </a:solidFill>
              </a:rPr>
              <a:t>Terminalul</a:t>
            </a:r>
            <a:r>
              <a:rPr lang="es-ES" sz="2400" dirty="0">
                <a:solidFill>
                  <a:prstClr val="white"/>
                </a:solidFill>
              </a:rPr>
              <a:t> T4</a:t>
            </a:r>
            <a:r>
              <a:rPr sz="2400" dirty="0">
                <a:solidFill>
                  <a:prstClr val="white"/>
                </a:solidFill>
              </a:rPr>
              <a:t>.</a:t>
            </a:r>
            <a:endParaRPr lang="es-ES" sz="2400" dirty="0">
              <a:solidFill>
                <a:prstClr val="white"/>
              </a:solidFill>
            </a:endParaRPr>
          </a:p>
          <a:p>
            <a:pPr algn="ctr"/>
            <a:r>
              <a:rPr lang="es-ES" sz="2400" dirty="0" err="1">
                <a:solidFill>
                  <a:prstClr val="white"/>
                </a:solidFill>
              </a:rPr>
              <a:t>Pentru</a:t>
            </a:r>
            <a:r>
              <a:rPr lang="es-ES" sz="2400" dirty="0">
                <a:solidFill>
                  <a:prstClr val="white"/>
                </a:solidFill>
              </a:rPr>
              <a:t> </a:t>
            </a:r>
            <a:r>
              <a:rPr lang="es-ES" sz="2400" dirty="0" err="1">
                <a:solidFill>
                  <a:prstClr val="white"/>
                </a:solidFill>
              </a:rPr>
              <a:t>zborurile</a:t>
            </a:r>
            <a:r>
              <a:rPr lang="es-ES" sz="2400" dirty="0">
                <a:solidFill>
                  <a:prstClr val="white"/>
                </a:solidFill>
              </a:rPr>
              <a:t> de </a:t>
            </a:r>
            <a:r>
              <a:rPr lang="es-ES" sz="2400" dirty="0" err="1">
                <a:solidFill>
                  <a:prstClr val="white"/>
                </a:solidFill>
              </a:rPr>
              <a:t>Caraibe</a:t>
            </a:r>
            <a:r>
              <a:rPr lang="es-ES" sz="2400" dirty="0">
                <a:solidFill>
                  <a:prstClr val="white"/>
                </a:solidFill>
              </a:rPr>
              <a:t> </a:t>
            </a:r>
            <a:r>
              <a:rPr lang="es-ES" sz="2400" dirty="0" err="1">
                <a:solidFill>
                  <a:prstClr val="white"/>
                </a:solidFill>
              </a:rPr>
              <a:t>chek</a:t>
            </a:r>
            <a:r>
              <a:rPr lang="es-ES" sz="2400" dirty="0">
                <a:solidFill>
                  <a:prstClr val="white"/>
                </a:solidFill>
              </a:rPr>
              <a:t>-in-</a:t>
            </a:r>
            <a:r>
              <a:rPr lang="es-ES" sz="2400" dirty="0" err="1">
                <a:solidFill>
                  <a:prstClr val="white"/>
                </a:solidFill>
              </a:rPr>
              <a:t>ul</a:t>
            </a:r>
            <a:r>
              <a:rPr lang="es-ES" sz="2400" dirty="0">
                <a:solidFill>
                  <a:prstClr val="white"/>
                </a:solidFill>
              </a:rPr>
              <a:t> se </a:t>
            </a:r>
            <a:r>
              <a:rPr lang="es-ES" sz="2400" dirty="0" err="1">
                <a:solidFill>
                  <a:prstClr val="white"/>
                </a:solidFill>
              </a:rPr>
              <a:t>deschide</a:t>
            </a:r>
            <a:r>
              <a:rPr lang="es-ES" sz="2400" dirty="0">
                <a:solidFill>
                  <a:prstClr val="white"/>
                </a:solidFill>
              </a:rPr>
              <a:t>  </a:t>
            </a:r>
            <a:r>
              <a:rPr lang="es-ES" sz="2400" dirty="0" err="1">
                <a:solidFill>
                  <a:prstClr val="white"/>
                </a:solidFill>
              </a:rPr>
              <a:t>cu</a:t>
            </a:r>
            <a:r>
              <a:rPr lang="es-ES" sz="2400" dirty="0">
                <a:solidFill>
                  <a:prstClr val="white"/>
                </a:solidFill>
              </a:rPr>
              <a:t> 4 ore </a:t>
            </a:r>
            <a:r>
              <a:rPr lang="es-ES" sz="2400" dirty="0" err="1">
                <a:solidFill>
                  <a:prstClr val="white"/>
                </a:solidFill>
              </a:rPr>
              <a:t>inainte</a:t>
            </a:r>
            <a:r>
              <a:rPr lang="es-ES" sz="2400" dirty="0">
                <a:solidFill>
                  <a:prstClr val="white"/>
                </a:solidFill>
              </a:rPr>
              <a:t> de </a:t>
            </a:r>
            <a:r>
              <a:rPr lang="es-ES" sz="2400" dirty="0" err="1">
                <a:solidFill>
                  <a:prstClr val="white"/>
                </a:solidFill>
              </a:rPr>
              <a:t>plecarea</a:t>
            </a:r>
            <a:r>
              <a:rPr lang="es-ES" sz="2400" dirty="0">
                <a:solidFill>
                  <a:prstClr val="white"/>
                </a:solidFill>
              </a:rPr>
              <a:t> </a:t>
            </a:r>
            <a:r>
              <a:rPr lang="es-ES" sz="2400" dirty="0" err="1">
                <a:solidFill>
                  <a:prstClr val="white"/>
                </a:solidFill>
              </a:rPr>
              <a:t>avionului</a:t>
            </a:r>
            <a:r>
              <a:rPr lang="es-ES" sz="2400" dirty="0">
                <a:solidFill>
                  <a:prstClr val="white"/>
                </a:solidFill>
              </a:rPr>
              <a:t> </a:t>
            </a:r>
            <a:endParaRPr sz="2400" dirty="0">
              <a:solidFill>
                <a:prstClr val="white"/>
              </a:solidFill>
            </a:endParaRPr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3" y="1905045"/>
            <a:ext cx="5125638" cy="3828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1" r="5838" b="11969"/>
          <a:stretch/>
        </p:blipFill>
        <p:spPr bwMode="auto">
          <a:xfrm>
            <a:off x="5692495" y="1890584"/>
            <a:ext cx="2767937" cy="3786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 1"/>
          <p:cNvSpPr txBox="1"/>
          <p:nvPr/>
        </p:nvSpPr>
        <p:spPr>
          <a:xfrm>
            <a:off x="350833" y="1187460"/>
            <a:ext cx="8442334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s-ES"/>
            </a:defPPr>
            <a:lvl1pPr>
              <a:lnSpc>
                <a:spcPct val="100000"/>
              </a:lnSpc>
              <a:defRPr sz="1400" spc="10">
                <a:solidFill>
                  <a:schemeClr val="bg1"/>
                </a:solidFill>
                <a:latin typeface="Agency FB" pitchFamily="34" charset="0"/>
                <a:cs typeface="Travel"/>
              </a:defRPr>
            </a:lvl1pPr>
          </a:lstStyle>
          <a:p>
            <a:pPr algn="ctr"/>
            <a:r>
              <a:rPr lang="es-ES" sz="2400" dirty="0" err="1">
                <a:solidFill>
                  <a:prstClr val="white"/>
                </a:solidFill>
              </a:rPr>
              <a:t>Biroul</a:t>
            </a:r>
            <a:r>
              <a:rPr lang="es-ES" sz="2400" dirty="0">
                <a:solidFill>
                  <a:prstClr val="white"/>
                </a:solidFill>
              </a:rPr>
              <a:t> </a:t>
            </a:r>
            <a:r>
              <a:rPr lang="es-ES" sz="2400" dirty="0" err="1">
                <a:solidFill>
                  <a:prstClr val="white"/>
                </a:solidFill>
              </a:rPr>
              <a:t>Evelop</a:t>
            </a:r>
            <a:r>
              <a:rPr lang="es-ES" sz="2400" dirty="0">
                <a:solidFill>
                  <a:prstClr val="white"/>
                </a:solidFill>
              </a:rPr>
              <a:t> in </a:t>
            </a:r>
            <a:r>
              <a:rPr lang="es-ES" sz="2400" dirty="0" err="1">
                <a:solidFill>
                  <a:prstClr val="white"/>
                </a:solidFill>
              </a:rPr>
              <a:t>aeroportul</a:t>
            </a:r>
            <a:r>
              <a:rPr lang="es-ES" sz="2400" dirty="0">
                <a:solidFill>
                  <a:prstClr val="white"/>
                </a:solidFill>
              </a:rPr>
              <a:t> Madrid, </a:t>
            </a:r>
            <a:r>
              <a:rPr lang="es-ES" sz="2400" dirty="0" err="1">
                <a:solidFill>
                  <a:prstClr val="white"/>
                </a:solidFill>
              </a:rPr>
              <a:t>Check</a:t>
            </a:r>
            <a:r>
              <a:rPr lang="es-ES" sz="2400" dirty="0">
                <a:solidFill>
                  <a:prstClr val="white"/>
                </a:solidFill>
              </a:rPr>
              <a:t>-in-</a:t>
            </a:r>
            <a:r>
              <a:rPr lang="es-ES" sz="2400" dirty="0" err="1">
                <a:solidFill>
                  <a:prstClr val="white"/>
                </a:solidFill>
              </a:rPr>
              <a:t>ul</a:t>
            </a:r>
            <a:r>
              <a:rPr lang="es-ES" sz="2400" dirty="0">
                <a:solidFill>
                  <a:prstClr val="white"/>
                </a:solidFill>
              </a:rPr>
              <a:t> se </a:t>
            </a:r>
            <a:r>
              <a:rPr lang="es-ES" sz="2400" dirty="0" err="1">
                <a:solidFill>
                  <a:prstClr val="white"/>
                </a:solidFill>
              </a:rPr>
              <a:t>face</a:t>
            </a:r>
            <a:r>
              <a:rPr lang="es-ES" sz="2400" dirty="0">
                <a:solidFill>
                  <a:prstClr val="white"/>
                </a:solidFill>
              </a:rPr>
              <a:t> la </a:t>
            </a:r>
            <a:r>
              <a:rPr lang="es-ES" sz="2400" dirty="0" err="1">
                <a:solidFill>
                  <a:prstClr val="white"/>
                </a:solidFill>
              </a:rPr>
              <a:t>ghiseele</a:t>
            </a:r>
            <a:r>
              <a:rPr lang="es-ES" sz="2400" dirty="0">
                <a:solidFill>
                  <a:prstClr val="white"/>
                </a:solidFill>
              </a:rPr>
              <a:t> </a:t>
            </a:r>
            <a:r>
              <a:rPr lang="es-ES" sz="2400" dirty="0" err="1">
                <a:solidFill>
                  <a:prstClr val="white"/>
                </a:solidFill>
              </a:rPr>
              <a:t>intre</a:t>
            </a:r>
            <a:r>
              <a:rPr lang="es-ES" sz="2400" dirty="0">
                <a:solidFill>
                  <a:prstClr val="white"/>
                </a:solidFill>
              </a:rPr>
              <a:t> 800 si 900</a:t>
            </a:r>
            <a:endParaRPr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15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Z:\MARKETING&amp;DISEÑO\Imágenes\Imágenes Hoteles\_CARIBE\Mexico\Sandos\SPlayacar Usp 13_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" r="8281"/>
          <a:stretch/>
        </p:blipFill>
        <p:spPr bwMode="auto">
          <a:xfrm>
            <a:off x="0" y="-4727"/>
            <a:ext cx="9218428" cy="693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5910899" y="5877272"/>
            <a:ext cx="3216011" cy="923330"/>
          </a:xfrm>
          <a:prstGeom prst="rect">
            <a:avLst/>
          </a:prstGeom>
          <a:solidFill>
            <a:schemeClr val="accent1">
              <a:lumMod val="50000"/>
              <a:alpha val="49000"/>
            </a:schemeClr>
          </a:solidFill>
          <a:ln w="19050" cap="rnd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 err="1"/>
              <a:t>Situat</a:t>
            </a:r>
            <a:r>
              <a:rPr lang="es-ES" dirty="0"/>
              <a:t> in </a:t>
            </a:r>
            <a:r>
              <a:rPr lang="es-ES" dirty="0" err="1"/>
              <a:t>plaja</a:t>
            </a:r>
            <a:r>
              <a:rPr lang="es-ES" dirty="0"/>
              <a:t> del Carmen</a:t>
            </a:r>
          </a:p>
          <a:p>
            <a:r>
              <a:rPr lang="es-ES" dirty="0" err="1"/>
              <a:t>Plaja</a:t>
            </a:r>
            <a:r>
              <a:rPr lang="es-ES" dirty="0"/>
              <a:t> </a:t>
            </a:r>
            <a:r>
              <a:rPr lang="es-ES" dirty="0" err="1"/>
              <a:t>aproape</a:t>
            </a:r>
            <a:endParaRPr lang="es-ES" dirty="0"/>
          </a:p>
          <a:p>
            <a:r>
              <a:rPr lang="es-ES" dirty="0"/>
              <a:t>Hotel </a:t>
            </a:r>
            <a:r>
              <a:rPr lang="es-ES" dirty="0" err="1"/>
              <a:t>foarte</a:t>
            </a:r>
            <a:r>
              <a:rPr lang="es-ES" dirty="0"/>
              <a:t> </a:t>
            </a:r>
            <a:r>
              <a:rPr lang="es-ES" dirty="0" err="1"/>
              <a:t>aproape</a:t>
            </a:r>
            <a:r>
              <a:rPr lang="es-ES" dirty="0"/>
              <a:t> de </a:t>
            </a:r>
            <a:r>
              <a:rPr lang="es-ES" dirty="0" err="1"/>
              <a:t>sat</a:t>
            </a:r>
            <a:r>
              <a:rPr lang="es-ES" dirty="0"/>
              <a:t> </a:t>
            </a:r>
          </a:p>
        </p:txBody>
      </p:sp>
      <p:sp>
        <p:nvSpPr>
          <p:cNvPr id="7" name="6 Rectángulo"/>
          <p:cNvSpPr/>
          <p:nvPr/>
        </p:nvSpPr>
        <p:spPr>
          <a:xfrm>
            <a:off x="7020272" y="116632"/>
            <a:ext cx="1872208" cy="187220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err="1">
                <a:solidFill>
                  <a:schemeClr val="bg1"/>
                </a:solidFill>
              </a:rPr>
              <a:t>Sandos</a:t>
            </a:r>
            <a:r>
              <a:rPr lang="es-ES" sz="2400" b="1" dirty="0">
                <a:solidFill>
                  <a:schemeClr val="bg1"/>
                </a:solidFill>
              </a:rPr>
              <a:t> </a:t>
            </a:r>
            <a:r>
              <a:rPr lang="es-ES" sz="2400" b="1" dirty="0" err="1">
                <a:solidFill>
                  <a:schemeClr val="bg1"/>
                </a:solidFill>
              </a:rPr>
              <a:t>Playcar</a:t>
            </a:r>
            <a:endParaRPr lang="es-ES" sz="2400" b="1" dirty="0">
              <a:solidFill>
                <a:schemeClr val="bg1"/>
              </a:solidFill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81" y="4581128"/>
            <a:ext cx="3456384" cy="2273636"/>
          </a:xfrm>
          <a:prstGeom prst="ellipse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80604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Z:\MARKETING&amp;DISEÑO\Imágenes\Imágenes Hoteles\_CARIBE\Mexico\Barcelo\B MayaBeach Resort Usp 14-1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5"/>
          <a:stretch/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179512" y="5229200"/>
            <a:ext cx="3216011" cy="1477328"/>
          </a:xfrm>
          <a:prstGeom prst="rect">
            <a:avLst/>
          </a:prstGeom>
          <a:solidFill>
            <a:schemeClr val="accent1">
              <a:lumMod val="50000"/>
              <a:alpha val="49000"/>
            </a:schemeClr>
          </a:solidFill>
          <a:ln w="19050" cap="rnd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 err="1"/>
              <a:t>Situat</a:t>
            </a:r>
            <a:r>
              <a:rPr lang="es-ES" dirty="0"/>
              <a:t> in </a:t>
            </a:r>
            <a:r>
              <a:rPr lang="es-ES" dirty="0" err="1"/>
              <a:t>Xpu</a:t>
            </a:r>
            <a:r>
              <a:rPr lang="es-ES" dirty="0"/>
              <a:t>-Ha</a:t>
            </a:r>
          </a:p>
          <a:p>
            <a:r>
              <a:rPr lang="es-ES" dirty="0" err="1"/>
              <a:t>Plaja</a:t>
            </a:r>
            <a:r>
              <a:rPr lang="es-ES" dirty="0"/>
              <a:t> buna si </a:t>
            </a:r>
            <a:r>
              <a:rPr lang="es-ES" dirty="0" err="1"/>
              <a:t>aproape</a:t>
            </a:r>
            <a:endParaRPr lang="es-ES" dirty="0"/>
          </a:p>
          <a:p>
            <a:r>
              <a:rPr lang="es-ES" dirty="0" err="1"/>
              <a:t>Complex</a:t>
            </a:r>
            <a:r>
              <a:rPr lang="es-ES" dirty="0"/>
              <a:t> de 4 </a:t>
            </a:r>
            <a:r>
              <a:rPr lang="es-ES" dirty="0" err="1"/>
              <a:t>hotele</a:t>
            </a:r>
            <a:endParaRPr lang="es-ES" dirty="0"/>
          </a:p>
          <a:p>
            <a:r>
              <a:rPr lang="es-ES" dirty="0"/>
              <a:t>Delfinario kid club </a:t>
            </a:r>
            <a:r>
              <a:rPr lang="es-ES" dirty="0" err="1"/>
              <a:t>teatru</a:t>
            </a:r>
            <a:endParaRPr lang="es-ES" dirty="0"/>
          </a:p>
          <a:p>
            <a:r>
              <a:rPr lang="es-ES" dirty="0" err="1"/>
              <a:t>Renovat</a:t>
            </a:r>
            <a:r>
              <a:rPr lang="es-ES" dirty="0"/>
              <a:t> in </a:t>
            </a:r>
            <a:r>
              <a:rPr lang="es-ES" dirty="0" err="1"/>
              <a:t>urma</a:t>
            </a:r>
            <a:r>
              <a:rPr lang="es-ES" dirty="0"/>
              <a:t> </a:t>
            </a:r>
            <a:r>
              <a:rPr lang="es-ES" dirty="0" err="1"/>
              <a:t>cu</a:t>
            </a:r>
            <a:r>
              <a:rPr lang="es-ES" dirty="0"/>
              <a:t> 3 </a:t>
            </a:r>
            <a:r>
              <a:rPr lang="es-ES" dirty="0" err="1"/>
              <a:t>ani</a:t>
            </a:r>
            <a:endParaRPr lang="es-ES" dirty="0"/>
          </a:p>
        </p:txBody>
      </p:sp>
      <p:sp>
        <p:nvSpPr>
          <p:cNvPr id="7" name="6 Rectángulo"/>
          <p:cNvSpPr/>
          <p:nvPr/>
        </p:nvSpPr>
        <p:spPr>
          <a:xfrm>
            <a:off x="251520" y="188640"/>
            <a:ext cx="1872208" cy="187220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bg1"/>
                </a:solidFill>
              </a:rPr>
              <a:t>Barceló Maya Beach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902" y="4437112"/>
            <a:ext cx="3403259" cy="2269416"/>
          </a:xfrm>
          <a:prstGeom prst="ellipse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35026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Z:\MARKETING&amp;DISEÑO\Imágenes\Imágenes Hoteles\_CARIBE\Mexico\Barcelo\B MayaPalaceDeluxe Usp 15_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7"/>
          <a:stretch/>
        </p:blipFill>
        <p:spPr bwMode="auto">
          <a:xfrm>
            <a:off x="-95694" y="-15360"/>
            <a:ext cx="9239693" cy="687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4572000" y="404664"/>
            <a:ext cx="4440336" cy="1200329"/>
          </a:xfrm>
          <a:prstGeom prst="rect">
            <a:avLst/>
          </a:prstGeom>
          <a:solidFill>
            <a:schemeClr val="accent1">
              <a:lumMod val="50000"/>
              <a:alpha val="49000"/>
            </a:schemeClr>
          </a:solidFill>
          <a:ln w="19050" cap="rnd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 err="1"/>
              <a:t>Situat</a:t>
            </a:r>
            <a:r>
              <a:rPr lang="es-ES" dirty="0"/>
              <a:t> in </a:t>
            </a:r>
            <a:r>
              <a:rPr lang="es-ES" dirty="0" err="1"/>
              <a:t>Xpu</a:t>
            </a:r>
            <a:r>
              <a:rPr lang="es-ES" dirty="0"/>
              <a:t>-Ha;</a:t>
            </a:r>
          </a:p>
          <a:p>
            <a:r>
              <a:rPr lang="es-ES" dirty="0"/>
              <a:t>Langa </a:t>
            </a:r>
            <a:r>
              <a:rPr lang="es-ES" dirty="0" err="1"/>
              <a:t>complexul</a:t>
            </a:r>
            <a:r>
              <a:rPr lang="es-ES" dirty="0"/>
              <a:t> Maya Beach;</a:t>
            </a:r>
          </a:p>
          <a:p>
            <a:r>
              <a:rPr lang="es-ES" dirty="0" err="1"/>
              <a:t>Parc</a:t>
            </a:r>
            <a:r>
              <a:rPr lang="es-ES" dirty="0"/>
              <a:t> </a:t>
            </a:r>
            <a:r>
              <a:rPr lang="es-ES" dirty="0" err="1"/>
              <a:t>acvatic</a:t>
            </a:r>
            <a:r>
              <a:rPr lang="es-ES" dirty="0"/>
              <a:t>;</a:t>
            </a:r>
          </a:p>
          <a:p>
            <a:r>
              <a:rPr lang="es-ES" dirty="0" err="1"/>
              <a:t>Recomandat</a:t>
            </a:r>
            <a:r>
              <a:rPr lang="es-ES" dirty="0"/>
              <a:t>!</a:t>
            </a:r>
          </a:p>
        </p:txBody>
      </p:sp>
      <p:sp>
        <p:nvSpPr>
          <p:cNvPr id="6" name="5 Rectángulo"/>
          <p:cNvSpPr/>
          <p:nvPr/>
        </p:nvSpPr>
        <p:spPr>
          <a:xfrm>
            <a:off x="467544" y="260648"/>
            <a:ext cx="1872208" cy="187220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bg1"/>
                </a:solidFill>
              </a:rPr>
              <a:t>Barceló Maya Palace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581128"/>
            <a:ext cx="3563887" cy="2376528"/>
          </a:xfrm>
          <a:prstGeom prst="ellipse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88372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611560" y="332656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dirty="0">
                <a:solidFill>
                  <a:schemeClr val="bg1"/>
                </a:solidFill>
              </a:rPr>
              <a:t>Cuba </a:t>
            </a:r>
          </a:p>
        </p:txBody>
      </p:sp>
      <p:cxnSp>
        <p:nvCxnSpPr>
          <p:cNvPr id="7" name="6 Conector recto"/>
          <p:cNvCxnSpPr/>
          <p:nvPr/>
        </p:nvCxnSpPr>
        <p:spPr>
          <a:xfrm>
            <a:off x="611560" y="1484784"/>
            <a:ext cx="7776864" cy="0"/>
          </a:xfrm>
          <a:prstGeom prst="line">
            <a:avLst/>
          </a:prstGeom>
          <a:ln w="5715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88916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Z:\MARKETING&amp;DISEÑO\Imágenes\Imágenes Hoteles\_CARIBE\Cuba\Cubanacan\Cubanacan Copacabana Gral 16_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09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5717532" y="237364"/>
            <a:ext cx="3246956" cy="1477328"/>
          </a:xfrm>
          <a:prstGeom prst="rect">
            <a:avLst/>
          </a:prstGeom>
          <a:solidFill>
            <a:schemeClr val="accent1">
              <a:lumMod val="50000"/>
              <a:alpha val="49000"/>
            </a:schemeClr>
          </a:solidFill>
          <a:ln w="19050" cap="rnd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 err="1"/>
              <a:t>Situat</a:t>
            </a:r>
            <a:r>
              <a:rPr lang="es-ES" dirty="0"/>
              <a:t> in Miramar;</a:t>
            </a:r>
          </a:p>
          <a:p>
            <a:r>
              <a:rPr lang="es-ES" dirty="0" err="1"/>
              <a:t>Plaja</a:t>
            </a:r>
            <a:r>
              <a:rPr lang="es-ES" dirty="0"/>
              <a:t> in </a:t>
            </a:r>
            <a:r>
              <a:rPr lang="es-ES" dirty="0" err="1"/>
              <a:t>fata</a:t>
            </a:r>
            <a:r>
              <a:rPr lang="es-ES" dirty="0"/>
              <a:t>;</a:t>
            </a:r>
          </a:p>
          <a:p>
            <a:r>
              <a:rPr lang="es-ES" dirty="0" err="1"/>
              <a:t>Renovat</a:t>
            </a:r>
            <a:r>
              <a:rPr lang="es-ES" dirty="0"/>
              <a:t> </a:t>
            </a:r>
            <a:r>
              <a:rPr lang="es-ES" dirty="0" err="1"/>
              <a:t>accesibil</a:t>
            </a:r>
            <a:r>
              <a:rPr lang="es-ES" dirty="0"/>
              <a:t>;</a:t>
            </a:r>
          </a:p>
          <a:p>
            <a:r>
              <a:rPr lang="es-ES" dirty="0"/>
              <a:t>Piscina natural;</a:t>
            </a:r>
          </a:p>
          <a:p>
            <a:r>
              <a:rPr lang="es-ES" dirty="0"/>
              <a:t>Habana </a:t>
            </a:r>
            <a:r>
              <a:rPr lang="es-ES" dirty="0" err="1"/>
              <a:t>Veche</a:t>
            </a:r>
            <a:r>
              <a:rPr lang="es-ES" dirty="0"/>
              <a:t> 15 min. Taxi;</a:t>
            </a:r>
          </a:p>
        </p:txBody>
      </p:sp>
      <p:sp>
        <p:nvSpPr>
          <p:cNvPr id="6" name="5 Rectángulo"/>
          <p:cNvSpPr/>
          <p:nvPr/>
        </p:nvSpPr>
        <p:spPr>
          <a:xfrm>
            <a:off x="395536" y="188640"/>
            <a:ext cx="1872208" cy="187220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bg1"/>
                </a:solidFill>
              </a:rPr>
              <a:t>Copacabana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39752"/>
            <a:ext cx="3059832" cy="1817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437" y="5138400"/>
            <a:ext cx="2945731" cy="1817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138401"/>
            <a:ext cx="2987823" cy="1817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45457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Z:\MARKETING&amp;DISEÑO\Imágenes\Imágenes Hoteles\_CARIBE\Cuba\Cubanacan\Cubanacan Comodoro Gral2 16_1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2" t="2089" r="5662" b="-2089"/>
          <a:stretch/>
        </p:blipFill>
        <p:spPr bwMode="auto">
          <a:xfrm>
            <a:off x="0" y="0"/>
            <a:ext cx="9144000" cy="702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5652120" y="5264040"/>
            <a:ext cx="3216011" cy="1200329"/>
          </a:xfrm>
          <a:prstGeom prst="rect">
            <a:avLst/>
          </a:prstGeom>
          <a:solidFill>
            <a:schemeClr val="accent1">
              <a:lumMod val="50000"/>
              <a:alpha val="49000"/>
            </a:schemeClr>
          </a:solidFill>
          <a:ln w="19050" cap="rnd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 err="1"/>
              <a:t>Situat</a:t>
            </a:r>
            <a:r>
              <a:rPr lang="es-ES" dirty="0"/>
              <a:t> in Miramar;</a:t>
            </a:r>
          </a:p>
          <a:p>
            <a:r>
              <a:rPr lang="es-ES" dirty="0" err="1"/>
              <a:t>Plaja</a:t>
            </a:r>
            <a:r>
              <a:rPr lang="es-ES" dirty="0"/>
              <a:t> in </a:t>
            </a:r>
            <a:r>
              <a:rPr lang="es-ES" dirty="0" err="1"/>
              <a:t>fata</a:t>
            </a:r>
            <a:r>
              <a:rPr lang="es-ES" dirty="0"/>
              <a:t> </a:t>
            </a:r>
            <a:r>
              <a:rPr lang="es-ES" dirty="0" err="1"/>
              <a:t>ingusta</a:t>
            </a:r>
            <a:r>
              <a:rPr lang="es-ES" dirty="0"/>
              <a:t>;</a:t>
            </a:r>
          </a:p>
          <a:p>
            <a:r>
              <a:rPr lang="es-ES" dirty="0" err="1"/>
              <a:t>Modest</a:t>
            </a:r>
            <a:r>
              <a:rPr lang="es-ES" dirty="0"/>
              <a:t>;</a:t>
            </a:r>
          </a:p>
          <a:p>
            <a:r>
              <a:rPr lang="es-ES" dirty="0" err="1"/>
              <a:t>Havana</a:t>
            </a:r>
            <a:r>
              <a:rPr lang="es-ES" dirty="0"/>
              <a:t> </a:t>
            </a:r>
            <a:r>
              <a:rPr lang="es-ES" dirty="0" err="1"/>
              <a:t>veche</a:t>
            </a:r>
            <a:r>
              <a:rPr lang="es-ES" dirty="0"/>
              <a:t> 15m taxi;</a:t>
            </a:r>
          </a:p>
        </p:txBody>
      </p:sp>
      <p:sp>
        <p:nvSpPr>
          <p:cNvPr id="6" name="5 Rectángulo"/>
          <p:cNvSpPr/>
          <p:nvPr/>
        </p:nvSpPr>
        <p:spPr>
          <a:xfrm>
            <a:off x="251520" y="188640"/>
            <a:ext cx="1872208" cy="187220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bg1"/>
                </a:solidFill>
              </a:rPr>
              <a:t>Comodoro Miramar</a:t>
            </a:r>
          </a:p>
        </p:txBody>
      </p:sp>
      <p:pic>
        <p:nvPicPr>
          <p:cNvPr id="22532" name="Picture 4" descr="Z:\MARKETING&amp;DISEÑO\Imágenes\Imágenes Hoteles\_CARIBE\Cuba\Cubanacan\Cubanacan Comodoro Room 16_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37545"/>
            <a:ext cx="2960607" cy="2220455"/>
          </a:xfrm>
          <a:prstGeom prst="ellipse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5601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Z:\MARKETING&amp;DISEÑO\Imágenes\Imágenes Hoteles\_CARIBE\Cuba\BlueDiamond\Memories MiramarHavana Gral V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" r="4636"/>
          <a:stretch/>
        </p:blipFill>
        <p:spPr bwMode="auto">
          <a:xfrm>
            <a:off x="131853" y="-61698"/>
            <a:ext cx="9346018" cy="698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5796136" y="188640"/>
            <a:ext cx="3216011" cy="1200329"/>
          </a:xfrm>
          <a:prstGeom prst="rect">
            <a:avLst/>
          </a:prstGeom>
          <a:solidFill>
            <a:schemeClr val="accent1">
              <a:lumMod val="50000"/>
              <a:alpha val="49000"/>
            </a:schemeClr>
          </a:solidFill>
          <a:ln w="19050" cap="rnd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 err="1"/>
              <a:t>Situat</a:t>
            </a:r>
            <a:r>
              <a:rPr lang="es-ES" dirty="0"/>
              <a:t> in Miramar ;</a:t>
            </a:r>
          </a:p>
          <a:p>
            <a:r>
              <a:rPr lang="es-ES" dirty="0" err="1"/>
              <a:t>Serviciu</a:t>
            </a:r>
            <a:r>
              <a:rPr lang="es-ES" dirty="0"/>
              <a:t> </a:t>
            </a:r>
            <a:r>
              <a:rPr lang="es-ES" dirty="0" err="1"/>
              <a:t>acceptabil</a:t>
            </a:r>
            <a:r>
              <a:rPr lang="es-ES" dirty="0"/>
              <a:t>;</a:t>
            </a:r>
          </a:p>
          <a:p>
            <a:r>
              <a:rPr lang="es-ES" dirty="0" err="1"/>
              <a:t>Havana</a:t>
            </a:r>
            <a:r>
              <a:rPr lang="es-ES" dirty="0"/>
              <a:t> </a:t>
            </a:r>
            <a:r>
              <a:rPr lang="es-ES" dirty="0" err="1"/>
              <a:t>veche</a:t>
            </a:r>
            <a:r>
              <a:rPr lang="es-ES" dirty="0"/>
              <a:t> 15 m taxi;</a:t>
            </a:r>
          </a:p>
          <a:p>
            <a:endParaRPr lang="es-ES" dirty="0"/>
          </a:p>
        </p:txBody>
      </p:sp>
      <p:sp>
        <p:nvSpPr>
          <p:cNvPr id="6" name="5 Rectángulo"/>
          <p:cNvSpPr/>
          <p:nvPr/>
        </p:nvSpPr>
        <p:spPr>
          <a:xfrm>
            <a:off x="251520" y="188640"/>
            <a:ext cx="1872208" cy="187220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err="1">
                <a:solidFill>
                  <a:schemeClr val="bg1"/>
                </a:solidFill>
              </a:rPr>
              <a:t>Memories</a:t>
            </a:r>
            <a:r>
              <a:rPr lang="es-ES" sz="2800" b="1" dirty="0">
                <a:solidFill>
                  <a:schemeClr val="bg1"/>
                </a:solidFill>
              </a:rPr>
              <a:t> Miramar</a:t>
            </a:r>
          </a:p>
        </p:txBody>
      </p:sp>
      <p:pic>
        <p:nvPicPr>
          <p:cNvPr id="23555" name="Picture 3" descr="Z:\MARKETING&amp;DISEÑO\Imágenes\Imágenes Hoteles\_CARIBE\Cuba\BlueDiamond\Memories MiramarHavana StdRoom V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515" y="4437112"/>
            <a:ext cx="3441443" cy="2197034"/>
          </a:xfrm>
          <a:prstGeom prst="ellipse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1239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Z:\MARKETING&amp;DISEÑO\Imágenes\Imágenes Hoteles\_CARIBE\Cuba\Nh\NH Capri Pool 14-1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" b="11694"/>
          <a:stretch/>
        </p:blipFill>
        <p:spPr bwMode="auto">
          <a:xfrm>
            <a:off x="0" y="-25190"/>
            <a:ext cx="9143850" cy="503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5652120" y="236150"/>
            <a:ext cx="3216011" cy="1477328"/>
          </a:xfrm>
          <a:prstGeom prst="rect">
            <a:avLst/>
          </a:prstGeom>
          <a:solidFill>
            <a:schemeClr val="accent1">
              <a:lumMod val="50000"/>
              <a:alpha val="49000"/>
            </a:schemeClr>
          </a:solidFill>
          <a:ln w="19050" cap="rnd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 err="1"/>
              <a:t>Situat</a:t>
            </a:r>
            <a:r>
              <a:rPr lang="es-ES" dirty="0"/>
              <a:t> in zona Vedado;</a:t>
            </a:r>
          </a:p>
          <a:p>
            <a:r>
              <a:rPr lang="es-ES" dirty="0"/>
              <a:t>Hotel </a:t>
            </a:r>
            <a:r>
              <a:rPr lang="es-ES" dirty="0" err="1"/>
              <a:t>nu</a:t>
            </a:r>
            <a:r>
              <a:rPr lang="es-ES" dirty="0"/>
              <a:t> </a:t>
            </a:r>
            <a:r>
              <a:rPr lang="es-ES" dirty="0" err="1"/>
              <a:t>foarte</a:t>
            </a:r>
            <a:r>
              <a:rPr lang="es-ES" dirty="0"/>
              <a:t> mare;</a:t>
            </a:r>
          </a:p>
          <a:p>
            <a:r>
              <a:rPr lang="es-ES" dirty="0" err="1"/>
              <a:t>Renovat</a:t>
            </a:r>
            <a:r>
              <a:rPr lang="es-ES" dirty="0"/>
              <a:t>;</a:t>
            </a:r>
          </a:p>
          <a:p>
            <a:r>
              <a:rPr lang="es-ES" dirty="0"/>
              <a:t>Piscina la </a:t>
            </a:r>
            <a:r>
              <a:rPr lang="es-ES" dirty="0" err="1"/>
              <a:t>ultimul</a:t>
            </a:r>
            <a:r>
              <a:rPr lang="es-ES" dirty="0"/>
              <a:t> </a:t>
            </a:r>
            <a:r>
              <a:rPr lang="es-ES" dirty="0" err="1"/>
              <a:t>etaj</a:t>
            </a:r>
            <a:r>
              <a:rPr lang="es-ES" dirty="0"/>
              <a:t>;</a:t>
            </a:r>
          </a:p>
          <a:p>
            <a:r>
              <a:rPr lang="es-ES" dirty="0" err="1"/>
              <a:t>Vedere</a:t>
            </a:r>
            <a:r>
              <a:rPr lang="es-ES" dirty="0"/>
              <a:t> </a:t>
            </a:r>
            <a:r>
              <a:rPr lang="es-ES" dirty="0" err="1"/>
              <a:t>spectaculoasa</a:t>
            </a:r>
            <a:r>
              <a:rPr lang="es-ES" dirty="0"/>
              <a:t>;</a:t>
            </a:r>
          </a:p>
        </p:txBody>
      </p:sp>
      <p:sp>
        <p:nvSpPr>
          <p:cNvPr id="7" name="6 Rectángulo"/>
          <p:cNvSpPr/>
          <p:nvPr/>
        </p:nvSpPr>
        <p:spPr>
          <a:xfrm>
            <a:off x="251520" y="188640"/>
            <a:ext cx="1872208" cy="187220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bg1"/>
                </a:solidFill>
              </a:rPr>
              <a:t>NH </a:t>
            </a:r>
            <a:r>
              <a:rPr lang="es-ES" sz="2800" b="1" dirty="0" err="1">
                <a:solidFill>
                  <a:schemeClr val="bg1"/>
                </a:solidFill>
              </a:rPr>
              <a:t>Capri</a:t>
            </a:r>
            <a:endParaRPr lang="es-ES" sz="2800" b="1" dirty="0">
              <a:solidFill>
                <a:schemeClr val="bg1"/>
              </a:solidFill>
            </a:endParaRPr>
          </a:p>
        </p:txBody>
      </p:sp>
      <p:pic>
        <p:nvPicPr>
          <p:cNvPr id="24579" name="Picture 3" descr="Z:\MARKETING&amp;DISEÑO\Imágenes\Imágenes Hoteles\_CARIBE\Cuba\Nh\NH Capri RoomStd 14-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043753"/>
            <a:ext cx="2771800" cy="184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Z:\MARKETING&amp;DISEÑO\Imágenes\Imágenes Hoteles\_CARIBE\Cuba\Nh\NH Capri RoomStd 15_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115" y="5043752"/>
            <a:ext cx="2772425" cy="184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 descr="Z:\MARKETING&amp;DISEÑO\Imágenes\Imágenes Hoteles\_CARIBE\Cuba\Nh\NH Capri Rest 14-1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74"/>
          <a:stretch/>
        </p:blipFill>
        <p:spPr bwMode="auto">
          <a:xfrm>
            <a:off x="2771801" y="5036818"/>
            <a:ext cx="3728246" cy="184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1004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Z:\MARKETING&amp;DISEÑO\Imágenes\Imágenes Hoteles\_CARIBE\Cuba\Melia\Tryp Habana Libre Gral2 13_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5940152" y="5541039"/>
            <a:ext cx="3024336" cy="1200329"/>
          </a:xfrm>
          <a:prstGeom prst="rect">
            <a:avLst/>
          </a:prstGeom>
          <a:solidFill>
            <a:schemeClr val="accent1">
              <a:lumMod val="50000"/>
              <a:alpha val="49000"/>
            </a:schemeClr>
          </a:solidFill>
          <a:ln w="19050" cap="rnd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 err="1"/>
              <a:t>Situat</a:t>
            </a:r>
            <a:r>
              <a:rPr lang="es-ES" dirty="0"/>
              <a:t> in </a:t>
            </a:r>
            <a:r>
              <a:rPr lang="es-ES" dirty="0" err="1"/>
              <a:t>centrul</a:t>
            </a:r>
            <a:r>
              <a:rPr lang="es-ES" dirty="0"/>
              <a:t>  </a:t>
            </a:r>
            <a:r>
              <a:rPr lang="es-ES" dirty="0" err="1"/>
              <a:t>Havanei</a:t>
            </a:r>
            <a:endParaRPr lang="es-ES" dirty="0"/>
          </a:p>
          <a:p>
            <a:r>
              <a:rPr lang="es-ES" dirty="0"/>
              <a:t>Hotel </a:t>
            </a:r>
            <a:r>
              <a:rPr lang="es-ES" dirty="0" err="1"/>
              <a:t>emblemátic</a:t>
            </a:r>
            <a:endParaRPr lang="es-ES" dirty="0"/>
          </a:p>
          <a:p>
            <a:r>
              <a:rPr lang="es-ES" dirty="0"/>
              <a:t>Hotel mare</a:t>
            </a:r>
          </a:p>
          <a:p>
            <a:r>
              <a:rPr lang="es-ES" dirty="0" err="1"/>
              <a:t>Nerenovat</a:t>
            </a:r>
            <a:endParaRPr lang="es-ES" dirty="0"/>
          </a:p>
        </p:txBody>
      </p:sp>
      <p:sp>
        <p:nvSpPr>
          <p:cNvPr id="6" name="5 Rectángulo"/>
          <p:cNvSpPr/>
          <p:nvPr/>
        </p:nvSpPr>
        <p:spPr>
          <a:xfrm>
            <a:off x="251520" y="188640"/>
            <a:ext cx="1872208" cy="187220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err="1">
                <a:solidFill>
                  <a:schemeClr val="bg1"/>
                </a:solidFill>
              </a:rPr>
              <a:t>Trip</a:t>
            </a:r>
            <a:r>
              <a:rPr lang="es-ES" sz="2800" b="1" dirty="0">
                <a:solidFill>
                  <a:schemeClr val="bg1"/>
                </a:solidFill>
              </a:rPr>
              <a:t> Habana Libre</a:t>
            </a:r>
          </a:p>
        </p:txBody>
      </p:sp>
      <p:pic>
        <p:nvPicPr>
          <p:cNvPr id="25603" name="Picture 3" descr="Z:\MARKETING&amp;DISEÑO\Imágenes\Imágenes Hoteles\_CARIBE\Cuba\Melia\Tryp Habana Libre StdRoom 13_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814274"/>
            <a:ext cx="3204228" cy="1927094"/>
          </a:xfrm>
          <a:prstGeom prst="ellipse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9212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Z:\MARKETING&amp;DISEÑO\Imágenes\Imágenes Hoteles\_CARIBE\Cuba\Melia\Melia Habana Gral 16_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9" r="5916"/>
          <a:stretch/>
        </p:blipFill>
        <p:spPr bwMode="auto">
          <a:xfrm>
            <a:off x="0" y="-8657"/>
            <a:ext cx="9144000" cy="686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5940152" y="5397023"/>
            <a:ext cx="3024336" cy="923330"/>
          </a:xfrm>
          <a:prstGeom prst="rect">
            <a:avLst/>
          </a:prstGeom>
          <a:solidFill>
            <a:schemeClr val="accent1">
              <a:lumMod val="50000"/>
              <a:alpha val="49000"/>
            </a:schemeClr>
          </a:solidFill>
          <a:ln w="19050" cap="rnd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 err="1"/>
              <a:t>Situat</a:t>
            </a:r>
            <a:r>
              <a:rPr lang="es-ES" dirty="0"/>
              <a:t> in Miramar 10 min </a:t>
            </a:r>
            <a:r>
              <a:rPr lang="es-ES" dirty="0" err="1"/>
              <a:t>centru</a:t>
            </a:r>
            <a:r>
              <a:rPr lang="es-ES" dirty="0"/>
              <a:t>, hotel </a:t>
            </a:r>
            <a:r>
              <a:rPr lang="es-ES" dirty="0" err="1"/>
              <a:t>bun</a:t>
            </a:r>
            <a:r>
              <a:rPr lang="es-ES" dirty="0"/>
              <a:t>;</a:t>
            </a:r>
          </a:p>
          <a:p>
            <a:r>
              <a:rPr lang="es-ES" dirty="0" err="1"/>
              <a:t>Gradina</a:t>
            </a:r>
            <a:r>
              <a:rPr lang="es-ES" dirty="0"/>
              <a:t> </a:t>
            </a:r>
            <a:r>
              <a:rPr lang="es-ES" dirty="0" err="1"/>
              <a:t>luxurianta</a:t>
            </a:r>
            <a:r>
              <a:rPr lang="es-ES" dirty="0"/>
              <a:t>;</a:t>
            </a:r>
          </a:p>
        </p:txBody>
      </p:sp>
      <p:sp>
        <p:nvSpPr>
          <p:cNvPr id="6" name="5 Rectángulo"/>
          <p:cNvSpPr/>
          <p:nvPr/>
        </p:nvSpPr>
        <p:spPr>
          <a:xfrm>
            <a:off x="251520" y="188640"/>
            <a:ext cx="1872208" cy="187220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bg1"/>
                </a:solidFill>
              </a:rPr>
              <a:t>Meliá </a:t>
            </a:r>
            <a:r>
              <a:rPr lang="es-ES" sz="2800" b="1" dirty="0" err="1">
                <a:solidFill>
                  <a:schemeClr val="bg1"/>
                </a:solidFill>
              </a:rPr>
              <a:t>Havana</a:t>
            </a:r>
            <a:endParaRPr lang="es-ES" sz="2800" b="1" dirty="0">
              <a:solidFill>
                <a:schemeClr val="bg1"/>
              </a:solidFill>
            </a:endParaRP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14044"/>
            <a:ext cx="3384376" cy="1993442"/>
          </a:xfrm>
          <a:prstGeom prst="ellipse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6274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395536" y="332656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dirty="0">
                <a:solidFill>
                  <a:schemeClr val="bg1"/>
                </a:solidFill>
              </a:rPr>
              <a:t>República Dominicana</a:t>
            </a:r>
          </a:p>
        </p:txBody>
      </p:sp>
      <p:cxnSp>
        <p:nvCxnSpPr>
          <p:cNvPr id="6" name="5 Conector recto"/>
          <p:cNvCxnSpPr/>
          <p:nvPr/>
        </p:nvCxnSpPr>
        <p:spPr>
          <a:xfrm>
            <a:off x="611560" y="1484784"/>
            <a:ext cx="7776864" cy="0"/>
          </a:xfrm>
          <a:prstGeom prst="line">
            <a:avLst/>
          </a:prstGeom>
          <a:ln w="5715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57916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Z:\MARKETING&amp;DISEÑO\Imágenes\Imágenes Hoteles\_CARIBE\Cuba\Melia\MCohiba Gral 12_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" r="7356"/>
          <a:stretch/>
        </p:blipFill>
        <p:spPr bwMode="auto">
          <a:xfrm>
            <a:off x="-106326" y="0"/>
            <a:ext cx="92503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5868146" y="5662320"/>
            <a:ext cx="3024336" cy="923330"/>
          </a:xfrm>
          <a:prstGeom prst="rect">
            <a:avLst/>
          </a:prstGeom>
          <a:solidFill>
            <a:schemeClr val="accent1">
              <a:lumMod val="50000"/>
              <a:alpha val="49000"/>
            </a:schemeClr>
          </a:solidFill>
          <a:ln w="19050" cap="rnd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 err="1"/>
              <a:t>Situat</a:t>
            </a:r>
            <a:r>
              <a:rPr lang="es-ES" dirty="0"/>
              <a:t> </a:t>
            </a:r>
            <a:r>
              <a:rPr lang="es-ES" dirty="0" err="1"/>
              <a:t>aproape</a:t>
            </a:r>
            <a:r>
              <a:rPr lang="es-ES" dirty="0"/>
              <a:t> de Malecón ;</a:t>
            </a:r>
          </a:p>
          <a:p>
            <a:r>
              <a:rPr lang="es-ES" dirty="0" err="1"/>
              <a:t>Camere</a:t>
            </a:r>
            <a:r>
              <a:rPr lang="es-ES" dirty="0"/>
              <a:t> </a:t>
            </a:r>
            <a:r>
              <a:rPr lang="es-ES" dirty="0" err="1"/>
              <a:t>superioare</a:t>
            </a:r>
            <a:r>
              <a:rPr lang="es-ES" dirty="0"/>
              <a:t> </a:t>
            </a:r>
            <a:r>
              <a:rPr lang="es-ES" dirty="0" err="1"/>
              <a:t>renovate</a:t>
            </a:r>
            <a:r>
              <a:rPr lang="es-ES" dirty="0"/>
              <a:t> ,</a:t>
            </a:r>
          </a:p>
          <a:p>
            <a:r>
              <a:rPr lang="es-ES" dirty="0" err="1"/>
              <a:t>Recomandat</a:t>
            </a:r>
            <a:r>
              <a:rPr lang="es-ES" dirty="0"/>
              <a:t>;</a:t>
            </a:r>
          </a:p>
        </p:txBody>
      </p:sp>
      <p:sp>
        <p:nvSpPr>
          <p:cNvPr id="6" name="5 Rectángulo"/>
          <p:cNvSpPr/>
          <p:nvPr/>
        </p:nvSpPr>
        <p:spPr>
          <a:xfrm>
            <a:off x="251520" y="188640"/>
            <a:ext cx="1872208" cy="187220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bg1"/>
                </a:solidFill>
              </a:rPr>
              <a:t>Meliá</a:t>
            </a:r>
          </a:p>
          <a:p>
            <a:pPr algn="ctr"/>
            <a:r>
              <a:rPr lang="es-ES" sz="2800" b="1" dirty="0" err="1">
                <a:solidFill>
                  <a:schemeClr val="bg1"/>
                </a:solidFill>
              </a:rPr>
              <a:t>Cohiba</a:t>
            </a:r>
            <a:endParaRPr lang="es-ES" sz="2800" b="1" dirty="0">
              <a:solidFill>
                <a:schemeClr val="bg1"/>
              </a:solidFill>
            </a:endParaRPr>
          </a:p>
        </p:txBody>
      </p:sp>
      <p:pic>
        <p:nvPicPr>
          <p:cNvPr id="27651" name="Picture 3" descr="Z:\MARKETING&amp;DISEÑO\Imágenes\Imágenes Hoteles\_CARIBE\Cuba\Melia\Melia Cohiba Hab V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85590"/>
            <a:ext cx="3275856" cy="2172410"/>
          </a:xfrm>
          <a:prstGeom prst="ellipse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5415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Z:\MARKETING&amp;DISEÑO\Imágenes\Imágenes Hoteles\_CARIBE\Cuba\Iberostar\IberostarPCentral Gral 12_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1"/>
          <a:stretch/>
        </p:blipFill>
        <p:spPr bwMode="auto">
          <a:xfrm>
            <a:off x="-180527" y="0"/>
            <a:ext cx="93245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5940152" y="386080"/>
            <a:ext cx="3024336" cy="923330"/>
          </a:xfrm>
          <a:prstGeom prst="rect">
            <a:avLst/>
          </a:prstGeom>
          <a:solidFill>
            <a:schemeClr val="accent1">
              <a:lumMod val="50000"/>
              <a:alpha val="49000"/>
            </a:schemeClr>
          </a:solidFill>
          <a:ln w="19050" cap="rnd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 err="1"/>
              <a:t>Locatie</a:t>
            </a:r>
            <a:r>
              <a:rPr lang="es-ES" dirty="0"/>
              <a:t> </a:t>
            </a:r>
            <a:r>
              <a:rPr lang="es-ES" dirty="0" err="1"/>
              <a:t>centrala</a:t>
            </a:r>
            <a:r>
              <a:rPr lang="es-ES" dirty="0"/>
              <a:t>;</a:t>
            </a:r>
          </a:p>
          <a:p>
            <a:r>
              <a:rPr lang="es-ES" dirty="0" err="1"/>
              <a:t>Recomandat</a:t>
            </a:r>
            <a:r>
              <a:rPr lang="es-ES" dirty="0"/>
              <a:t> </a:t>
            </a:r>
            <a:r>
              <a:rPr lang="es-ES" dirty="0" err="1"/>
              <a:t>pentru</a:t>
            </a:r>
            <a:r>
              <a:rPr lang="es-ES" dirty="0"/>
              <a:t> </a:t>
            </a:r>
            <a:r>
              <a:rPr lang="es-ES" dirty="0" err="1"/>
              <a:t>locatie</a:t>
            </a:r>
            <a:r>
              <a:rPr lang="es-ES" dirty="0"/>
              <a:t> si </a:t>
            </a:r>
            <a:r>
              <a:rPr lang="es-ES" dirty="0" err="1"/>
              <a:t>servicii</a:t>
            </a:r>
            <a:r>
              <a:rPr lang="es-ES" dirty="0"/>
              <a:t>!</a:t>
            </a:r>
          </a:p>
        </p:txBody>
      </p:sp>
      <p:sp>
        <p:nvSpPr>
          <p:cNvPr id="6" name="5 Rectángulo"/>
          <p:cNvSpPr/>
          <p:nvPr/>
        </p:nvSpPr>
        <p:spPr>
          <a:xfrm>
            <a:off x="251520" y="188640"/>
            <a:ext cx="1872208" cy="187220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err="1">
                <a:solidFill>
                  <a:schemeClr val="bg1"/>
                </a:solidFill>
              </a:rPr>
              <a:t>Iberostar</a:t>
            </a:r>
            <a:r>
              <a:rPr lang="es-ES" sz="2800" b="1" dirty="0">
                <a:solidFill>
                  <a:schemeClr val="bg1"/>
                </a:solidFill>
              </a:rPr>
              <a:t> Parque Central</a:t>
            </a:r>
          </a:p>
        </p:txBody>
      </p:sp>
      <p:pic>
        <p:nvPicPr>
          <p:cNvPr id="28675" name="Picture 3" descr="Z:\MARKETING&amp;DISEÑO\Imágenes\Imágenes Hoteles\_CARIBE\Cuba\Iberostar\IberostarPCentral RoomDblModerno 14-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695319"/>
            <a:ext cx="3240360" cy="2162681"/>
          </a:xfrm>
          <a:prstGeom prst="ellipse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8683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Z:\MARKETING&amp;DISEÑO\Imágenes\Imágenes Hoteles\_CARIBE\Cuba\Gran Caribe\Nacional de Cuba Gral V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2" r="5213"/>
          <a:stretch/>
        </p:blipFill>
        <p:spPr bwMode="auto">
          <a:xfrm>
            <a:off x="0" y="0"/>
            <a:ext cx="9144000" cy="692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395536" y="5373216"/>
            <a:ext cx="3024336" cy="923330"/>
          </a:xfrm>
          <a:prstGeom prst="rect">
            <a:avLst/>
          </a:prstGeom>
          <a:solidFill>
            <a:schemeClr val="accent1">
              <a:lumMod val="50000"/>
              <a:alpha val="49000"/>
            </a:schemeClr>
          </a:solidFill>
          <a:ln w="19050" cap="rnd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Hotel </a:t>
            </a:r>
            <a:r>
              <a:rPr lang="es-ES" dirty="0" err="1"/>
              <a:t>emblematic</a:t>
            </a:r>
            <a:endParaRPr lang="es-ES" dirty="0"/>
          </a:p>
          <a:p>
            <a:r>
              <a:rPr lang="es-ES" dirty="0" err="1"/>
              <a:t>Gradina</a:t>
            </a:r>
            <a:r>
              <a:rPr lang="es-ES" dirty="0"/>
              <a:t> </a:t>
            </a:r>
            <a:r>
              <a:rPr lang="es-ES" dirty="0" err="1"/>
              <a:t>spectaculoasa</a:t>
            </a:r>
            <a:r>
              <a:rPr lang="es-ES" dirty="0"/>
              <a:t>;</a:t>
            </a:r>
          </a:p>
          <a:p>
            <a:r>
              <a:rPr lang="es-ES" dirty="0" err="1"/>
              <a:t>Recomandat</a:t>
            </a:r>
            <a:r>
              <a:rPr lang="es-ES" dirty="0"/>
              <a:t>!</a:t>
            </a:r>
          </a:p>
        </p:txBody>
      </p:sp>
      <p:sp>
        <p:nvSpPr>
          <p:cNvPr id="6" name="5 Rectángulo"/>
          <p:cNvSpPr/>
          <p:nvPr/>
        </p:nvSpPr>
        <p:spPr>
          <a:xfrm>
            <a:off x="251520" y="188640"/>
            <a:ext cx="1872208" cy="187220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bg1"/>
                </a:solidFill>
              </a:rPr>
              <a:t>Nacional de Cuba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307" y="4869161"/>
            <a:ext cx="4192879" cy="1932222"/>
          </a:xfrm>
          <a:prstGeom prst="ellipse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07209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Z:\MARKETING&amp;DISEÑO\Imágenes\Imágenes Hoteles\_CARIBE\Cuba\Gran Caribe\GC Inglaterra Gral V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4" r="11379"/>
          <a:stretch/>
        </p:blipFill>
        <p:spPr bwMode="auto">
          <a:xfrm>
            <a:off x="-1" y="-171400"/>
            <a:ext cx="9144001" cy="717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251520" y="188640"/>
            <a:ext cx="1872208" cy="187220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bg1"/>
                </a:solidFill>
              </a:rPr>
              <a:t>Inglaterra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" y="5241271"/>
            <a:ext cx="3223784" cy="1803745"/>
          </a:xfrm>
          <a:prstGeom prst="ellipse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uadroTexto 4">
            <a:extLst>
              <a:ext uri="{FF2B5EF4-FFF2-40B4-BE49-F238E27FC236}">
                <a16:creationId xmlns:a16="http://schemas.microsoft.com/office/drawing/2014/main" id="{2BD5FF8B-CF4E-449C-9281-A7730005195F}"/>
              </a:ext>
            </a:extLst>
          </p:cNvPr>
          <p:cNvSpPr txBox="1"/>
          <p:nvPr/>
        </p:nvSpPr>
        <p:spPr>
          <a:xfrm>
            <a:off x="5652120" y="5877272"/>
            <a:ext cx="3024336" cy="646331"/>
          </a:xfrm>
          <a:prstGeom prst="rect">
            <a:avLst/>
          </a:prstGeom>
          <a:solidFill>
            <a:schemeClr val="accent1">
              <a:lumMod val="50000"/>
              <a:alpha val="49000"/>
            </a:schemeClr>
          </a:solidFill>
          <a:ln w="19050" cap="rnd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 err="1"/>
              <a:t>Pozitionat</a:t>
            </a:r>
            <a:r>
              <a:rPr lang="es-ES" dirty="0"/>
              <a:t> </a:t>
            </a:r>
            <a:r>
              <a:rPr lang="es-ES" dirty="0" err="1"/>
              <a:t>aproape</a:t>
            </a:r>
            <a:r>
              <a:rPr lang="es-ES" dirty="0"/>
              <a:t> de </a:t>
            </a:r>
            <a:r>
              <a:rPr lang="es-ES" dirty="0" err="1"/>
              <a:t>centru</a:t>
            </a:r>
            <a:r>
              <a:rPr lang="es-ES" dirty="0"/>
              <a:t>! </a:t>
            </a:r>
          </a:p>
          <a:p>
            <a:r>
              <a:rPr lang="es-ES" dirty="0" err="1"/>
              <a:t>Recomandat</a:t>
            </a:r>
            <a:r>
              <a:rPr lang="es-ES" dirty="0"/>
              <a:t>! </a:t>
            </a:r>
            <a:r>
              <a:rPr lang="es-ES" dirty="0" err="1"/>
              <a:t>Locatie</a:t>
            </a:r>
            <a:r>
              <a:rPr lang="es-ES" dirty="0"/>
              <a:t>, </a:t>
            </a:r>
            <a:r>
              <a:rPr lang="es-ES" dirty="0" err="1"/>
              <a:t>servicii</a:t>
            </a:r>
            <a:r>
              <a:rPr lang="es-ES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41388086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Z:\MARKETING&amp;DISEÑO\Imágenes\Imágenes Hoteles\_CARIBE\Cuba\San Cristobal\Telegrafo Gral 12_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67"/>
          <a:stretch/>
        </p:blipFill>
        <p:spPr bwMode="auto">
          <a:xfrm>
            <a:off x="0" y="8764"/>
            <a:ext cx="9144000" cy="684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5724128" y="5241974"/>
            <a:ext cx="3223935" cy="1200329"/>
          </a:xfrm>
          <a:prstGeom prst="rect">
            <a:avLst/>
          </a:prstGeom>
          <a:solidFill>
            <a:schemeClr val="accent1">
              <a:lumMod val="50000"/>
              <a:alpha val="49000"/>
            </a:schemeClr>
          </a:solidFill>
          <a:ln w="19050" cap="rnd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 err="1"/>
              <a:t>Pozitionat</a:t>
            </a:r>
            <a:r>
              <a:rPr lang="es-ES" dirty="0"/>
              <a:t> </a:t>
            </a:r>
            <a:r>
              <a:rPr lang="es-ES" dirty="0" err="1"/>
              <a:t>aproapte</a:t>
            </a:r>
            <a:r>
              <a:rPr lang="es-ES" dirty="0"/>
              <a:t> de </a:t>
            </a:r>
            <a:r>
              <a:rPr lang="es-ES" dirty="0" err="1"/>
              <a:t>centru</a:t>
            </a:r>
            <a:r>
              <a:rPr lang="es-ES" dirty="0"/>
              <a:t> </a:t>
            </a:r>
            <a:r>
              <a:rPr lang="es-ES" dirty="0" err="1"/>
              <a:t>vechi</a:t>
            </a:r>
            <a:r>
              <a:rPr lang="es-ES" dirty="0"/>
              <a:t> ( </a:t>
            </a:r>
            <a:r>
              <a:rPr lang="es-ES" dirty="0" err="1"/>
              <a:t>Havana</a:t>
            </a:r>
            <a:r>
              <a:rPr lang="es-ES" dirty="0"/>
              <a:t> </a:t>
            </a:r>
            <a:r>
              <a:rPr lang="es-ES" dirty="0" err="1"/>
              <a:t>veche</a:t>
            </a:r>
            <a:r>
              <a:rPr lang="es-ES" dirty="0"/>
              <a:t>);</a:t>
            </a:r>
          </a:p>
          <a:p>
            <a:r>
              <a:rPr lang="es-ES" dirty="0"/>
              <a:t>Hotel boutique;</a:t>
            </a:r>
          </a:p>
          <a:p>
            <a:r>
              <a:rPr lang="es-ES" dirty="0" err="1"/>
              <a:t>Recomandat</a:t>
            </a:r>
            <a:r>
              <a:rPr lang="es-ES" dirty="0"/>
              <a:t>!</a:t>
            </a:r>
          </a:p>
        </p:txBody>
      </p:sp>
      <p:sp>
        <p:nvSpPr>
          <p:cNvPr id="6" name="5 Rectángulo"/>
          <p:cNvSpPr/>
          <p:nvPr/>
        </p:nvSpPr>
        <p:spPr>
          <a:xfrm>
            <a:off x="251520" y="188640"/>
            <a:ext cx="1872208" cy="187220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bg1"/>
                </a:solidFill>
              </a:rPr>
              <a:t>Telégrafo</a:t>
            </a:r>
          </a:p>
        </p:txBody>
      </p:sp>
      <p:pic>
        <p:nvPicPr>
          <p:cNvPr id="31747" name="Picture 3" descr="Z:\MARKETING&amp;DISEÑO\Imágenes\Imágenes Hoteles\_CARIBE\Cuba\San Cristobal\Telefrafo Hab V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77" y="4181506"/>
            <a:ext cx="3744416" cy="2487854"/>
          </a:xfrm>
          <a:prstGeom prst="ellipse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4364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Z:\MARKETING&amp;DISEÑO\Imágenes\Imágenes Hoteles\_CARIBE\Cuba\Blau\BlauMarinaVaradero Beach V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02635"/>
            <a:ext cx="4100532" cy="295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 descr="Z:\MARKETING&amp;DISEÑO\Imágenes\Imágenes Hoteles\_CARIBE\Cuba\Blau\BlauMarinaVaradero Gral 13_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27" b="11855"/>
          <a:stretch/>
        </p:blipFill>
        <p:spPr bwMode="auto">
          <a:xfrm>
            <a:off x="0" y="0"/>
            <a:ext cx="9144000" cy="383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6948264" y="164629"/>
            <a:ext cx="1872208" cy="187220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err="1">
                <a:solidFill>
                  <a:schemeClr val="bg1"/>
                </a:solidFill>
              </a:rPr>
              <a:t>Blau</a:t>
            </a:r>
            <a:r>
              <a:rPr lang="es-ES" sz="2800" b="1" dirty="0">
                <a:solidFill>
                  <a:schemeClr val="bg1"/>
                </a:solidFill>
              </a:rPr>
              <a:t> Marina Varadero</a:t>
            </a:r>
          </a:p>
        </p:txBody>
      </p:sp>
      <p:pic>
        <p:nvPicPr>
          <p:cNvPr id="32772" name="Picture 4" descr="Z:\MARKETING&amp;DISEÑO\Imágenes\Imágenes Hoteles\_CARIBE\Cuba\Blau\BlauMarinaVaradero Room 13_1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26"/>
          <a:stretch/>
        </p:blipFill>
        <p:spPr bwMode="auto">
          <a:xfrm>
            <a:off x="4151372" y="3906925"/>
            <a:ext cx="4967840" cy="295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4">
            <a:extLst>
              <a:ext uri="{FF2B5EF4-FFF2-40B4-BE49-F238E27FC236}">
                <a16:creationId xmlns:a16="http://schemas.microsoft.com/office/drawing/2014/main" id="{44034183-2534-42BA-8C9D-A3A091AEF57A}"/>
              </a:ext>
            </a:extLst>
          </p:cNvPr>
          <p:cNvSpPr txBox="1"/>
          <p:nvPr/>
        </p:nvSpPr>
        <p:spPr>
          <a:xfrm>
            <a:off x="179512" y="4221088"/>
            <a:ext cx="3024336" cy="923330"/>
          </a:xfrm>
          <a:prstGeom prst="rect">
            <a:avLst/>
          </a:prstGeom>
          <a:solidFill>
            <a:schemeClr val="accent1">
              <a:lumMod val="50000"/>
              <a:alpha val="49000"/>
            </a:schemeClr>
          </a:solidFill>
          <a:ln w="19050" cap="rnd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 err="1"/>
              <a:t>Situat</a:t>
            </a:r>
            <a:r>
              <a:rPr lang="es-ES" dirty="0"/>
              <a:t> in Varadero; </a:t>
            </a:r>
            <a:r>
              <a:rPr lang="es-ES" dirty="0" err="1"/>
              <a:t>Recomandat</a:t>
            </a:r>
            <a:r>
              <a:rPr lang="es-ES" dirty="0"/>
              <a:t>! </a:t>
            </a:r>
          </a:p>
          <a:p>
            <a:r>
              <a:rPr lang="es-ES" dirty="0" err="1"/>
              <a:t>Plaja</a:t>
            </a:r>
            <a:r>
              <a:rPr lang="es-ES" dirty="0"/>
              <a:t>, </a:t>
            </a:r>
            <a:r>
              <a:rPr lang="es-ES" dirty="0" err="1"/>
              <a:t>locatie</a:t>
            </a:r>
            <a:r>
              <a:rPr lang="es-ES" dirty="0"/>
              <a:t>, </a:t>
            </a:r>
            <a:r>
              <a:rPr lang="es-ES" dirty="0" err="1"/>
              <a:t>servicii</a:t>
            </a:r>
            <a:r>
              <a:rPr lang="es-ES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40486294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Z:\MARKETING&amp;DISEÑO\Imágenes\Imágenes Hoteles\_CARIBE\Cuba\Barcelo\BSolymarABlancas usp 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94"/>
          <a:stretch/>
        </p:blipFill>
        <p:spPr bwMode="auto">
          <a:xfrm>
            <a:off x="-17159" y="0"/>
            <a:ext cx="9178318" cy="454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251520" y="188640"/>
            <a:ext cx="1872208" cy="187220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bg1"/>
                </a:solidFill>
              </a:rPr>
              <a:t>Barceló</a:t>
            </a:r>
          </a:p>
          <a:p>
            <a:pPr algn="ctr"/>
            <a:r>
              <a:rPr lang="es-ES" sz="2800" b="1" dirty="0" err="1">
                <a:solidFill>
                  <a:schemeClr val="bg1"/>
                </a:solidFill>
              </a:rPr>
              <a:t>Solymar</a:t>
            </a:r>
            <a:endParaRPr lang="es-ES" sz="2800" b="1" dirty="0">
              <a:solidFill>
                <a:schemeClr val="bg1"/>
              </a:solidFill>
            </a:endParaRPr>
          </a:p>
        </p:txBody>
      </p:sp>
      <p:pic>
        <p:nvPicPr>
          <p:cNvPr id="33795" name="Picture 3" descr="Z:\MARKETING&amp;DISEÑO\Imágenes\Imágenes Hoteles\_CARIBE\Cuba\Barcelo\BSolymarABlancas room 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" y="4595228"/>
            <a:ext cx="3583947" cy="231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Z:\MARKETING&amp;DISEÑO\Imágenes\Imágenes Hoteles\_CARIBE\Cuba\Barcelo\BSolymarABlancas Rest V1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8"/>
          <a:stretch/>
        </p:blipFill>
        <p:spPr bwMode="auto">
          <a:xfrm>
            <a:off x="3633510" y="4605862"/>
            <a:ext cx="5527650" cy="2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4">
            <a:extLst>
              <a:ext uri="{FF2B5EF4-FFF2-40B4-BE49-F238E27FC236}">
                <a16:creationId xmlns:a16="http://schemas.microsoft.com/office/drawing/2014/main" id="{794EC0BC-2B9F-48F7-AA5F-69035FC558A0}"/>
              </a:ext>
            </a:extLst>
          </p:cNvPr>
          <p:cNvSpPr txBox="1"/>
          <p:nvPr/>
        </p:nvSpPr>
        <p:spPr>
          <a:xfrm>
            <a:off x="5724128" y="5661248"/>
            <a:ext cx="3024336" cy="646331"/>
          </a:xfrm>
          <a:prstGeom prst="rect">
            <a:avLst/>
          </a:prstGeom>
          <a:solidFill>
            <a:schemeClr val="accent1">
              <a:lumMod val="50000"/>
              <a:alpha val="49000"/>
            </a:schemeClr>
          </a:solidFill>
          <a:ln w="19050" cap="rnd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 err="1"/>
              <a:t>Recomandat</a:t>
            </a:r>
            <a:r>
              <a:rPr lang="es-ES" dirty="0"/>
              <a:t>! </a:t>
            </a:r>
          </a:p>
          <a:p>
            <a:r>
              <a:rPr lang="es-ES" dirty="0" err="1"/>
              <a:t>Plaja</a:t>
            </a:r>
            <a:r>
              <a:rPr lang="es-ES" dirty="0"/>
              <a:t>, </a:t>
            </a:r>
            <a:r>
              <a:rPr lang="es-ES" dirty="0" err="1"/>
              <a:t>locatie</a:t>
            </a:r>
            <a:r>
              <a:rPr lang="es-ES" dirty="0"/>
              <a:t>, </a:t>
            </a:r>
            <a:r>
              <a:rPr lang="es-ES" dirty="0" err="1"/>
              <a:t>servicii</a:t>
            </a:r>
            <a:r>
              <a:rPr lang="es-ES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0078265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Z:\MARKETING&amp;DISEÑO\Imágenes\Imágenes Hoteles\_CARIBE\Cuba\Iberostar\IberostarLagunaAzull Usp 12_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r="5476"/>
          <a:stretch/>
        </p:blipFill>
        <p:spPr bwMode="auto">
          <a:xfrm>
            <a:off x="-16132" y="-20517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251520" y="188640"/>
            <a:ext cx="1872208" cy="187220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err="1">
                <a:solidFill>
                  <a:schemeClr val="bg1"/>
                </a:solidFill>
              </a:rPr>
              <a:t>Iberostar</a:t>
            </a:r>
            <a:r>
              <a:rPr lang="es-ES" sz="2800" b="1" dirty="0">
                <a:solidFill>
                  <a:schemeClr val="bg1"/>
                </a:solidFill>
              </a:rPr>
              <a:t> Laguna Azul</a:t>
            </a:r>
          </a:p>
        </p:txBody>
      </p:sp>
      <p:pic>
        <p:nvPicPr>
          <p:cNvPr id="34819" name="Picture 3" descr="Z:\MARKETING&amp;DISEÑO\Imágenes\Imágenes Hoteles\_CARIBE\Cuba\Iberostar\IberostarLagunaAzull StdRoom 12_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14" y="4221088"/>
            <a:ext cx="3456384" cy="2303606"/>
          </a:xfrm>
          <a:prstGeom prst="ellipse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4">
            <a:extLst>
              <a:ext uri="{FF2B5EF4-FFF2-40B4-BE49-F238E27FC236}">
                <a16:creationId xmlns:a16="http://schemas.microsoft.com/office/drawing/2014/main" id="{3FA3C5C6-3D60-4996-8C5E-1256A7CA0491}"/>
              </a:ext>
            </a:extLst>
          </p:cNvPr>
          <p:cNvSpPr txBox="1"/>
          <p:nvPr/>
        </p:nvSpPr>
        <p:spPr>
          <a:xfrm>
            <a:off x="5652120" y="5720429"/>
            <a:ext cx="3024336" cy="923330"/>
          </a:xfrm>
          <a:prstGeom prst="rect">
            <a:avLst/>
          </a:prstGeom>
          <a:solidFill>
            <a:schemeClr val="accent1">
              <a:lumMod val="50000"/>
              <a:alpha val="49000"/>
            </a:schemeClr>
          </a:solidFill>
          <a:ln w="19050" cap="rnd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 err="1"/>
              <a:t>Recomandat</a:t>
            </a:r>
            <a:r>
              <a:rPr lang="es-ES" dirty="0"/>
              <a:t>! </a:t>
            </a:r>
          </a:p>
          <a:p>
            <a:r>
              <a:rPr lang="es-ES" dirty="0" err="1"/>
              <a:t>Plaja</a:t>
            </a:r>
            <a:r>
              <a:rPr lang="es-ES" dirty="0"/>
              <a:t>, </a:t>
            </a:r>
            <a:r>
              <a:rPr lang="es-ES" dirty="0" err="1"/>
              <a:t>locatie</a:t>
            </a:r>
            <a:r>
              <a:rPr lang="es-ES" dirty="0"/>
              <a:t>, </a:t>
            </a:r>
            <a:r>
              <a:rPr lang="es-ES" dirty="0" err="1"/>
              <a:t>servicii</a:t>
            </a:r>
            <a:r>
              <a:rPr lang="es-ES" dirty="0"/>
              <a:t>; </a:t>
            </a:r>
            <a:r>
              <a:rPr lang="es-ES" dirty="0" err="1"/>
              <a:t>Renovat</a:t>
            </a:r>
            <a:r>
              <a:rPr lang="es-ES" dirty="0"/>
              <a:t> 2009</a:t>
            </a:r>
          </a:p>
        </p:txBody>
      </p:sp>
    </p:spTree>
    <p:extLst>
      <p:ext uri="{BB962C8B-B14F-4D97-AF65-F5344CB8AC3E}">
        <p14:creationId xmlns:p14="http://schemas.microsoft.com/office/powerpoint/2010/main" val="8151428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Z:\MARKETING&amp;DISEÑO\Imágenes\Imágenes Hoteles\_CARIBE\Cuba\Iberostar\IberostarTainos Usp 13_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" r="7790" b="243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251520" y="188640"/>
            <a:ext cx="1872208" cy="187220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err="1">
                <a:solidFill>
                  <a:schemeClr val="bg1"/>
                </a:solidFill>
              </a:rPr>
              <a:t>Iberostar</a:t>
            </a:r>
            <a:r>
              <a:rPr lang="es-ES" sz="2800" b="1" dirty="0">
                <a:solidFill>
                  <a:schemeClr val="bg1"/>
                </a:solidFill>
              </a:rPr>
              <a:t> Tainos</a:t>
            </a:r>
          </a:p>
        </p:txBody>
      </p:sp>
      <p:pic>
        <p:nvPicPr>
          <p:cNvPr id="35843" name="Picture 3" descr="Z:\MARKETING&amp;DISEÑO\Imágenes\Imágenes Hoteles\_CARIBE\Cuba\Iberostar\IberostarTainos Room V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9049"/>
            <a:ext cx="3425180" cy="2278951"/>
          </a:xfrm>
          <a:prstGeom prst="ellipse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4">
            <a:extLst>
              <a:ext uri="{FF2B5EF4-FFF2-40B4-BE49-F238E27FC236}">
                <a16:creationId xmlns:a16="http://schemas.microsoft.com/office/drawing/2014/main" id="{9A14A92E-07BE-4BBA-BA04-F6AD1F771E7F}"/>
              </a:ext>
            </a:extLst>
          </p:cNvPr>
          <p:cNvSpPr txBox="1"/>
          <p:nvPr/>
        </p:nvSpPr>
        <p:spPr>
          <a:xfrm>
            <a:off x="5796136" y="5805264"/>
            <a:ext cx="3024336" cy="646331"/>
          </a:xfrm>
          <a:prstGeom prst="rect">
            <a:avLst/>
          </a:prstGeom>
          <a:solidFill>
            <a:schemeClr val="accent1">
              <a:lumMod val="50000"/>
              <a:alpha val="49000"/>
            </a:schemeClr>
          </a:solidFill>
          <a:ln w="19050" cap="rnd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 err="1"/>
              <a:t>Recomandat</a:t>
            </a:r>
            <a:r>
              <a:rPr lang="es-ES" dirty="0"/>
              <a:t>! </a:t>
            </a:r>
          </a:p>
          <a:p>
            <a:r>
              <a:rPr lang="es-ES" dirty="0" err="1"/>
              <a:t>Plaja</a:t>
            </a:r>
            <a:r>
              <a:rPr lang="es-ES" dirty="0"/>
              <a:t>, </a:t>
            </a:r>
            <a:r>
              <a:rPr lang="es-ES" dirty="0" err="1"/>
              <a:t>locatie</a:t>
            </a:r>
            <a:r>
              <a:rPr lang="es-ES" dirty="0"/>
              <a:t>, </a:t>
            </a:r>
            <a:r>
              <a:rPr lang="es-ES" dirty="0" err="1"/>
              <a:t>servicii</a:t>
            </a:r>
            <a:r>
              <a:rPr lang="es-ES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24903919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Z:\MARKETING&amp;DISEÑO\Imágenes\Imágenes Hoteles\_CARIBE\Cuba\Melia\MVaradero Beach V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0" r="5176"/>
          <a:stretch/>
        </p:blipFill>
        <p:spPr bwMode="auto">
          <a:xfrm>
            <a:off x="-90377" y="-27384"/>
            <a:ext cx="9324754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611560" y="332656"/>
            <a:ext cx="1872208" cy="187220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bg1"/>
                </a:solidFill>
              </a:rPr>
              <a:t>Meliá Varadero</a:t>
            </a:r>
          </a:p>
        </p:txBody>
      </p:sp>
      <p:sp>
        <p:nvSpPr>
          <p:cNvPr id="7" name="CuadroTexto 4">
            <a:extLst>
              <a:ext uri="{FF2B5EF4-FFF2-40B4-BE49-F238E27FC236}">
                <a16:creationId xmlns:a16="http://schemas.microsoft.com/office/drawing/2014/main" id="{CD01D064-8962-4B8B-8D12-75F0DB9C4AFD}"/>
              </a:ext>
            </a:extLst>
          </p:cNvPr>
          <p:cNvSpPr txBox="1"/>
          <p:nvPr/>
        </p:nvSpPr>
        <p:spPr>
          <a:xfrm>
            <a:off x="5940152" y="5301208"/>
            <a:ext cx="3024336" cy="646331"/>
          </a:xfrm>
          <a:prstGeom prst="rect">
            <a:avLst/>
          </a:prstGeom>
          <a:solidFill>
            <a:schemeClr val="accent1">
              <a:lumMod val="50000"/>
              <a:alpha val="49000"/>
            </a:schemeClr>
          </a:solidFill>
          <a:ln w="19050" cap="rnd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 err="1"/>
              <a:t>Recomandat</a:t>
            </a:r>
            <a:r>
              <a:rPr lang="es-ES" dirty="0"/>
              <a:t>! </a:t>
            </a:r>
          </a:p>
          <a:p>
            <a:r>
              <a:rPr lang="es-ES" dirty="0" err="1"/>
              <a:t>Plaja</a:t>
            </a:r>
            <a:r>
              <a:rPr lang="es-ES" dirty="0"/>
              <a:t>, </a:t>
            </a:r>
            <a:r>
              <a:rPr lang="es-ES" dirty="0" err="1"/>
              <a:t>locatie</a:t>
            </a:r>
            <a:r>
              <a:rPr lang="es-ES" dirty="0"/>
              <a:t>, </a:t>
            </a:r>
            <a:r>
              <a:rPr lang="es-ES" dirty="0" err="1"/>
              <a:t>servicii</a:t>
            </a:r>
            <a:r>
              <a:rPr lang="es-ES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131724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85" y="1"/>
            <a:ext cx="9177685" cy="7065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5848634" y="5380672"/>
            <a:ext cx="3168352" cy="1477328"/>
          </a:xfrm>
          <a:prstGeom prst="rect">
            <a:avLst/>
          </a:prstGeom>
          <a:solidFill>
            <a:schemeClr val="accent1">
              <a:lumMod val="50000"/>
              <a:alpha val="49000"/>
            </a:schemeClr>
          </a:solidFill>
          <a:ln w="19050" cap="rnd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s-ES" sz="1800" b="1" dirty="0" err="1">
                <a:solidFill>
                  <a:schemeClr val="bg1"/>
                </a:solidFill>
              </a:rPr>
              <a:t>Bun,raport</a:t>
            </a:r>
            <a:r>
              <a:rPr lang="es-ES" sz="1800" b="1" dirty="0">
                <a:solidFill>
                  <a:schemeClr val="bg1"/>
                </a:solidFill>
              </a:rPr>
              <a:t> </a:t>
            </a:r>
            <a:r>
              <a:rPr lang="es-ES" sz="1800" b="1" dirty="0" err="1">
                <a:solidFill>
                  <a:schemeClr val="bg1"/>
                </a:solidFill>
              </a:rPr>
              <a:t>calitate</a:t>
            </a:r>
            <a:r>
              <a:rPr lang="es-ES" sz="1800" b="1" dirty="0">
                <a:solidFill>
                  <a:schemeClr val="bg1"/>
                </a:solidFill>
              </a:rPr>
              <a:t>/</a:t>
            </a:r>
            <a:r>
              <a:rPr lang="es-ES" sz="1800" b="1" dirty="0" err="1">
                <a:solidFill>
                  <a:schemeClr val="bg1"/>
                </a:solidFill>
              </a:rPr>
              <a:t>pret</a:t>
            </a:r>
            <a:r>
              <a:rPr lang="es-ES" sz="1800" b="1" dirty="0">
                <a:solidFill>
                  <a:schemeClr val="bg1"/>
                </a:solidFill>
              </a:rPr>
              <a:t>;</a:t>
            </a:r>
          </a:p>
          <a:p>
            <a:r>
              <a:rPr lang="es-ES" sz="1800" b="1" dirty="0" err="1">
                <a:solidFill>
                  <a:schemeClr val="bg1"/>
                </a:solidFill>
              </a:rPr>
              <a:t>Plaja</a:t>
            </a:r>
            <a:r>
              <a:rPr lang="es-ES" sz="1800" b="1" dirty="0">
                <a:solidFill>
                  <a:schemeClr val="bg1"/>
                </a:solidFill>
              </a:rPr>
              <a:t> la 300 m;</a:t>
            </a:r>
          </a:p>
          <a:p>
            <a:r>
              <a:rPr lang="es-ES" sz="1800" b="1" dirty="0" err="1">
                <a:solidFill>
                  <a:schemeClr val="bg1"/>
                </a:solidFill>
              </a:rPr>
              <a:t>Persoane</a:t>
            </a:r>
            <a:r>
              <a:rPr lang="es-ES" sz="1800" b="1" dirty="0">
                <a:solidFill>
                  <a:schemeClr val="bg1"/>
                </a:solidFill>
              </a:rPr>
              <a:t> </a:t>
            </a:r>
            <a:r>
              <a:rPr lang="es-ES" sz="1800" b="1" dirty="0" err="1">
                <a:solidFill>
                  <a:schemeClr val="bg1"/>
                </a:solidFill>
              </a:rPr>
              <a:t>tinere</a:t>
            </a:r>
            <a:r>
              <a:rPr lang="es-ES" sz="1800" b="1" dirty="0">
                <a:solidFill>
                  <a:schemeClr val="bg1"/>
                </a:solidFill>
              </a:rPr>
              <a:t>;</a:t>
            </a:r>
          </a:p>
          <a:p>
            <a:r>
              <a:rPr lang="es-ES" sz="1800" b="1" dirty="0" err="1">
                <a:solidFill>
                  <a:schemeClr val="bg1"/>
                </a:solidFill>
              </a:rPr>
              <a:t>Aproape</a:t>
            </a:r>
            <a:r>
              <a:rPr lang="es-ES" sz="1800" b="1" dirty="0">
                <a:solidFill>
                  <a:schemeClr val="bg1"/>
                </a:solidFill>
              </a:rPr>
              <a:t>  de discoteca Pacha</a:t>
            </a:r>
          </a:p>
          <a:p>
            <a:r>
              <a:rPr lang="es-ES" sz="1800" b="1" dirty="0" err="1">
                <a:solidFill>
                  <a:schemeClr val="bg1"/>
                </a:solidFill>
              </a:rPr>
              <a:t>Turism</a:t>
            </a:r>
            <a:r>
              <a:rPr lang="es-ES" sz="1800" b="1" dirty="0">
                <a:solidFill>
                  <a:schemeClr val="bg1"/>
                </a:solidFill>
              </a:rPr>
              <a:t> local;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0"/>
          <a:stretch/>
        </p:blipFill>
        <p:spPr bwMode="auto">
          <a:xfrm>
            <a:off x="-180528" y="4012313"/>
            <a:ext cx="3697686" cy="3052720"/>
          </a:xfrm>
          <a:prstGeom prst="ellipse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251520" y="188640"/>
            <a:ext cx="1872208" cy="187220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err="1">
                <a:solidFill>
                  <a:schemeClr val="bg1"/>
                </a:solidFill>
              </a:rPr>
              <a:t>Riu</a:t>
            </a:r>
            <a:r>
              <a:rPr lang="es-ES" sz="2800" b="1" dirty="0">
                <a:solidFill>
                  <a:schemeClr val="bg1"/>
                </a:solidFill>
              </a:rPr>
              <a:t> Naiboa</a:t>
            </a:r>
          </a:p>
        </p:txBody>
      </p:sp>
    </p:spTree>
    <p:extLst>
      <p:ext uri="{BB962C8B-B14F-4D97-AF65-F5344CB8AC3E}">
        <p14:creationId xmlns:p14="http://schemas.microsoft.com/office/powerpoint/2010/main" val="20923704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Z:\MARKETING&amp;DISEÑO\Imágenes\Imágenes Hoteles\_CARIBE\Cuba\Melia\Paradisus PrincesaDelMar Gral V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" r="4710"/>
          <a:stretch/>
        </p:blipFill>
        <p:spPr bwMode="auto">
          <a:xfrm>
            <a:off x="0" y="0"/>
            <a:ext cx="92396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5940152" y="5301208"/>
            <a:ext cx="3024336" cy="646331"/>
          </a:xfrm>
          <a:prstGeom prst="rect">
            <a:avLst/>
          </a:prstGeom>
          <a:solidFill>
            <a:schemeClr val="accent1">
              <a:lumMod val="50000"/>
              <a:alpha val="49000"/>
            </a:schemeClr>
          </a:solidFill>
          <a:ln w="19050" cap="rnd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 err="1"/>
              <a:t>Recomandat</a:t>
            </a:r>
            <a:r>
              <a:rPr lang="es-ES" dirty="0"/>
              <a:t>! </a:t>
            </a:r>
          </a:p>
          <a:p>
            <a:r>
              <a:rPr lang="es-ES" dirty="0" err="1"/>
              <a:t>Plaja</a:t>
            </a:r>
            <a:r>
              <a:rPr lang="es-ES" dirty="0"/>
              <a:t>, </a:t>
            </a:r>
            <a:r>
              <a:rPr lang="es-ES" dirty="0" err="1"/>
              <a:t>locatie</a:t>
            </a:r>
            <a:r>
              <a:rPr lang="es-ES" dirty="0"/>
              <a:t>, </a:t>
            </a:r>
            <a:r>
              <a:rPr lang="es-ES" dirty="0" err="1"/>
              <a:t>servicii</a:t>
            </a:r>
            <a:r>
              <a:rPr lang="es-ES" dirty="0"/>
              <a:t>;</a:t>
            </a:r>
          </a:p>
        </p:txBody>
      </p:sp>
      <p:sp>
        <p:nvSpPr>
          <p:cNvPr id="6" name="5 Rectángulo"/>
          <p:cNvSpPr/>
          <p:nvPr/>
        </p:nvSpPr>
        <p:spPr>
          <a:xfrm>
            <a:off x="467544" y="332656"/>
            <a:ext cx="1872208" cy="187220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err="1">
                <a:solidFill>
                  <a:schemeClr val="bg1"/>
                </a:solidFill>
              </a:rPr>
              <a:t>Paradisus</a:t>
            </a:r>
            <a:endParaRPr lang="es-ES" sz="2800" b="1" dirty="0">
              <a:solidFill>
                <a:schemeClr val="bg1"/>
              </a:solidFill>
            </a:endParaRPr>
          </a:p>
          <a:p>
            <a:pPr algn="ctr"/>
            <a:r>
              <a:rPr lang="es-ES" sz="2800" b="1" dirty="0">
                <a:solidFill>
                  <a:schemeClr val="bg1"/>
                </a:solidFill>
              </a:rPr>
              <a:t>Princesa del Mar</a:t>
            </a:r>
          </a:p>
        </p:txBody>
      </p:sp>
      <p:pic>
        <p:nvPicPr>
          <p:cNvPr id="37891" name="Picture 3" descr="Z:\MARKETING&amp;DISEÑO\Imágenes\Imágenes Hoteles\_CARIBE\Cuba\Melia\Paradisus PrincesaDelMar Hab V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5978"/>
            <a:ext cx="3128503" cy="1806332"/>
          </a:xfrm>
          <a:prstGeom prst="ellipse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123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6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5868144" y="4759060"/>
            <a:ext cx="3168352" cy="2031325"/>
          </a:xfrm>
          <a:prstGeom prst="rect">
            <a:avLst/>
          </a:prstGeom>
          <a:solidFill>
            <a:schemeClr val="accent1">
              <a:lumMod val="50000"/>
              <a:alpha val="49000"/>
            </a:schemeClr>
          </a:solidFill>
          <a:ln w="19050" cap="rnd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 err="1"/>
              <a:t>Renovat</a:t>
            </a:r>
            <a:r>
              <a:rPr lang="es-ES" dirty="0"/>
              <a:t> </a:t>
            </a:r>
            <a:r>
              <a:rPr lang="es-ES" dirty="0" err="1"/>
              <a:t>doar</a:t>
            </a:r>
            <a:r>
              <a:rPr lang="es-ES" dirty="0"/>
              <a:t> </a:t>
            </a:r>
            <a:r>
              <a:rPr lang="es-ES" dirty="0" err="1"/>
              <a:t>jumatate</a:t>
            </a:r>
            <a:r>
              <a:rPr lang="es-ES" dirty="0"/>
              <a:t> – </a:t>
            </a:r>
            <a:r>
              <a:rPr lang="es-ES" dirty="0" err="1"/>
              <a:t>dbl</a:t>
            </a:r>
            <a:r>
              <a:rPr lang="es-ES" dirty="0"/>
              <a:t> </a:t>
            </a:r>
            <a:r>
              <a:rPr lang="es-ES" dirty="0" err="1"/>
              <a:t>select</a:t>
            </a:r>
            <a:r>
              <a:rPr lang="es-ES" dirty="0"/>
              <a:t> </a:t>
            </a:r>
            <a:r>
              <a:rPr lang="es-ES" dirty="0" err="1"/>
              <a:t>camere</a:t>
            </a:r>
            <a:r>
              <a:rPr lang="es-ES" dirty="0"/>
              <a:t> </a:t>
            </a:r>
            <a:r>
              <a:rPr lang="es-ES" dirty="0" err="1"/>
              <a:t>renovate</a:t>
            </a:r>
            <a:r>
              <a:rPr lang="es-ES" dirty="0"/>
              <a:t> </a:t>
            </a:r>
          </a:p>
          <a:p>
            <a:r>
              <a:rPr lang="es-ES" dirty="0" err="1"/>
              <a:t>Plaja</a:t>
            </a:r>
            <a:r>
              <a:rPr lang="es-ES" dirty="0"/>
              <a:t> la 40 m;</a:t>
            </a:r>
          </a:p>
          <a:p>
            <a:r>
              <a:rPr lang="es-ES" dirty="0" err="1"/>
              <a:t>Persoane</a:t>
            </a:r>
            <a:r>
              <a:rPr lang="es-ES" dirty="0"/>
              <a:t> </a:t>
            </a:r>
            <a:r>
              <a:rPr lang="es-ES" dirty="0" err="1"/>
              <a:t>tinere</a:t>
            </a:r>
            <a:r>
              <a:rPr lang="es-ES" dirty="0"/>
              <a:t>;</a:t>
            </a:r>
          </a:p>
          <a:p>
            <a:r>
              <a:rPr lang="es-ES" dirty="0"/>
              <a:t>Discoteca in </a:t>
            </a:r>
            <a:r>
              <a:rPr lang="es-ES" dirty="0" err="1"/>
              <a:t>incinta</a:t>
            </a:r>
            <a:r>
              <a:rPr lang="es-ES" dirty="0"/>
              <a:t>;</a:t>
            </a:r>
          </a:p>
          <a:p>
            <a:r>
              <a:rPr lang="es-ES" dirty="0"/>
              <a:t>Suites, </a:t>
            </a:r>
            <a:r>
              <a:rPr lang="es-ES" dirty="0" err="1"/>
              <a:t>toate</a:t>
            </a:r>
            <a:r>
              <a:rPr lang="es-ES" dirty="0"/>
              <a:t> </a:t>
            </a:r>
            <a:r>
              <a:rPr lang="es-ES" dirty="0" err="1"/>
              <a:t>cu</a:t>
            </a:r>
            <a:r>
              <a:rPr lang="es-ES" dirty="0"/>
              <a:t> </a:t>
            </a:r>
            <a:r>
              <a:rPr lang="es-ES" dirty="0" err="1"/>
              <a:t>vedere</a:t>
            </a:r>
            <a:r>
              <a:rPr lang="es-ES" dirty="0"/>
              <a:t> la mare</a:t>
            </a:r>
          </a:p>
          <a:p>
            <a:r>
              <a:rPr lang="es-ES" dirty="0" err="1"/>
              <a:t>Statie</a:t>
            </a:r>
            <a:r>
              <a:rPr lang="es-ES" dirty="0"/>
              <a:t> </a:t>
            </a:r>
            <a:r>
              <a:rPr lang="es-ES" dirty="0" err="1"/>
              <a:t>autobuz</a:t>
            </a:r>
            <a:r>
              <a:rPr lang="es-ES" dirty="0"/>
              <a:t> Verón 20 k;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86340"/>
            <a:ext cx="3816424" cy="2406547"/>
          </a:xfrm>
          <a:prstGeom prst="ellipse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251520" y="188640"/>
            <a:ext cx="1872208" cy="187220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bg1"/>
                </a:solidFill>
              </a:rPr>
              <a:t>Natura Park</a:t>
            </a:r>
          </a:p>
        </p:txBody>
      </p:sp>
    </p:spTree>
    <p:extLst>
      <p:ext uri="{BB962C8B-B14F-4D97-AF65-F5344CB8AC3E}">
        <p14:creationId xmlns:p14="http://schemas.microsoft.com/office/powerpoint/2010/main" val="39277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6"/>
          <a:stretch/>
        </p:blipFill>
        <p:spPr bwMode="auto">
          <a:xfrm>
            <a:off x="-32860" y="-50593"/>
            <a:ext cx="9176860" cy="7030226"/>
          </a:xfrm>
          <a:prstGeom prst="rect">
            <a:avLst/>
          </a:prstGeom>
          <a:solidFill>
            <a:schemeClr val="accent1">
              <a:lumMod val="50000"/>
              <a:alpha val="49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6012160" y="5336048"/>
            <a:ext cx="3024336" cy="1477328"/>
          </a:xfrm>
          <a:prstGeom prst="rect">
            <a:avLst/>
          </a:prstGeom>
          <a:solidFill>
            <a:schemeClr val="accent1">
              <a:lumMod val="50000"/>
              <a:alpha val="49000"/>
            </a:schemeClr>
          </a:solidFill>
          <a:ln w="19050" cap="rnd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 err="1"/>
              <a:t>Plaja</a:t>
            </a:r>
            <a:r>
              <a:rPr lang="es-ES" dirty="0"/>
              <a:t> </a:t>
            </a:r>
            <a:r>
              <a:rPr lang="es-ES" dirty="0" err="1"/>
              <a:t>privata</a:t>
            </a:r>
            <a:r>
              <a:rPr lang="es-ES" dirty="0"/>
              <a:t>;</a:t>
            </a:r>
          </a:p>
          <a:p>
            <a:r>
              <a:rPr lang="es-ES" dirty="0" err="1"/>
              <a:t>Recomanda</a:t>
            </a:r>
            <a:r>
              <a:rPr lang="es-ES" dirty="0"/>
              <a:t> </a:t>
            </a:r>
            <a:r>
              <a:rPr lang="es-ES" dirty="0" err="1"/>
              <a:t>pentru</a:t>
            </a:r>
            <a:r>
              <a:rPr lang="es-ES" dirty="0"/>
              <a:t> </a:t>
            </a:r>
            <a:r>
              <a:rPr lang="es-ES" dirty="0" err="1"/>
              <a:t>familii</a:t>
            </a:r>
            <a:r>
              <a:rPr lang="es-ES" dirty="0"/>
              <a:t> </a:t>
            </a:r>
            <a:r>
              <a:rPr lang="es-ES" dirty="0" err="1"/>
              <a:t>care</a:t>
            </a:r>
            <a:r>
              <a:rPr lang="es-ES" dirty="0"/>
              <a:t> </a:t>
            </a:r>
            <a:r>
              <a:rPr lang="es-ES" dirty="0" err="1"/>
              <a:t>au</a:t>
            </a:r>
            <a:r>
              <a:rPr lang="es-ES" dirty="0"/>
              <a:t> </a:t>
            </a:r>
            <a:r>
              <a:rPr lang="es-ES" dirty="0" err="1"/>
              <a:t>copii</a:t>
            </a:r>
            <a:r>
              <a:rPr lang="es-ES" dirty="0"/>
              <a:t> si  </a:t>
            </a:r>
            <a:r>
              <a:rPr lang="es-ES" dirty="0" err="1"/>
              <a:t>tineret</a:t>
            </a:r>
            <a:r>
              <a:rPr lang="es-ES" dirty="0"/>
              <a:t>;</a:t>
            </a:r>
          </a:p>
          <a:p>
            <a:r>
              <a:rPr lang="es-ES" dirty="0"/>
              <a:t>Discoteca si casino, 6 </a:t>
            </a:r>
            <a:r>
              <a:rPr lang="es-ES" dirty="0" err="1"/>
              <a:t>baruri</a:t>
            </a:r>
            <a:endParaRPr lang="es-ES" dirty="0"/>
          </a:p>
          <a:p>
            <a:r>
              <a:rPr lang="es-ES" dirty="0"/>
              <a:t>Bar in piscina;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43598"/>
            <a:ext cx="4876800" cy="2925762"/>
          </a:xfrm>
          <a:prstGeom prst="ellipse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251520" y="188640"/>
            <a:ext cx="1872208" cy="187220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err="1">
                <a:solidFill>
                  <a:schemeClr val="bg1"/>
                </a:solidFill>
              </a:rPr>
              <a:t>Catalonia</a:t>
            </a:r>
            <a:r>
              <a:rPr lang="es-ES" sz="2800" b="1" dirty="0">
                <a:solidFill>
                  <a:schemeClr val="bg1"/>
                </a:solidFill>
              </a:rPr>
              <a:t> Bávaro</a:t>
            </a:r>
          </a:p>
        </p:txBody>
      </p:sp>
    </p:spTree>
    <p:extLst>
      <p:ext uri="{BB962C8B-B14F-4D97-AF65-F5344CB8AC3E}">
        <p14:creationId xmlns:p14="http://schemas.microsoft.com/office/powerpoint/2010/main" val="846067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54"/>
          <a:stretch/>
        </p:blipFill>
        <p:spPr bwMode="auto">
          <a:xfrm>
            <a:off x="0" y="1"/>
            <a:ext cx="922905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133761" y="5196503"/>
            <a:ext cx="3545706" cy="1477328"/>
          </a:xfrm>
          <a:prstGeom prst="rect">
            <a:avLst/>
          </a:prstGeom>
          <a:solidFill>
            <a:schemeClr val="accent1">
              <a:lumMod val="50000"/>
              <a:alpha val="49000"/>
            </a:schemeClr>
          </a:solidFill>
          <a:ln w="19050" cap="rnd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 err="1"/>
              <a:t>Camere</a:t>
            </a:r>
            <a:r>
              <a:rPr lang="es-ES" dirty="0"/>
              <a:t> </a:t>
            </a:r>
            <a:r>
              <a:rPr lang="es-ES" dirty="0" err="1"/>
              <a:t>renovate</a:t>
            </a:r>
            <a:r>
              <a:rPr lang="es-ES" dirty="0"/>
              <a:t>;</a:t>
            </a:r>
          </a:p>
          <a:p>
            <a:r>
              <a:rPr lang="es-ES" dirty="0" err="1"/>
              <a:t>Plaja</a:t>
            </a:r>
            <a:r>
              <a:rPr lang="es-ES" dirty="0"/>
              <a:t> </a:t>
            </a:r>
            <a:r>
              <a:rPr lang="es-ES" dirty="0" err="1"/>
              <a:t>aproape</a:t>
            </a:r>
            <a:r>
              <a:rPr lang="es-ES" dirty="0"/>
              <a:t> ; </a:t>
            </a:r>
          </a:p>
          <a:p>
            <a:r>
              <a:rPr lang="es-ES" dirty="0"/>
              <a:t>Mini club, fitness si spa común, </a:t>
            </a:r>
            <a:r>
              <a:rPr lang="es-ES" dirty="0" err="1"/>
              <a:t>topogane</a:t>
            </a:r>
            <a:r>
              <a:rPr lang="es-ES" dirty="0"/>
              <a:t>. </a:t>
            </a:r>
            <a:r>
              <a:rPr lang="es-ES" dirty="0" err="1"/>
              <a:t>Recomandat</a:t>
            </a:r>
            <a:r>
              <a:rPr lang="es-ES" dirty="0"/>
              <a:t> </a:t>
            </a:r>
            <a:r>
              <a:rPr lang="es-ES" dirty="0" err="1"/>
              <a:t>pentru</a:t>
            </a:r>
            <a:r>
              <a:rPr lang="es-ES" dirty="0"/>
              <a:t> </a:t>
            </a:r>
            <a:r>
              <a:rPr lang="es-ES" dirty="0" err="1"/>
              <a:t>familii</a:t>
            </a:r>
            <a:r>
              <a:rPr lang="es-ES" dirty="0"/>
              <a:t> si </a:t>
            </a:r>
            <a:r>
              <a:rPr lang="es-ES" dirty="0" err="1"/>
              <a:t>tineret</a:t>
            </a:r>
            <a:r>
              <a:rPr lang="es-ES" dirty="0"/>
              <a:t>;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838" y="4320927"/>
            <a:ext cx="3738674" cy="2492449"/>
          </a:xfrm>
          <a:prstGeom prst="ellipse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251520" y="188640"/>
            <a:ext cx="1872208" cy="187220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err="1">
                <a:solidFill>
                  <a:schemeClr val="bg1"/>
                </a:solidFill>
              </a:rPr>
              <a:t>Iberostar</a:t>
            </a:r>
            <a:r>
              <a:rPr lang="es-ES" sz="2800" b="1" dirty="0">
                <a:solidFill>
                  <a:schemeClr val="bg1"/>
                </a:solidFill>
              </a:rPr>
              <a:t> </a:t>
            </a:r>
            <a:r>
              <a:rPr lang="es-ES" sz="2400" b="1" dirty="0">
                <a:solidFill>
                  <a:schemeClr val="bg1"/>
                </a:solidFill>
              </a:rPr>
              <a:t>Dominicana</a:t>
            </a:r>
          </a:p>
        </p:txBody>
      </p:sp>
    </p:spTree>
    <p:extLst>
      <p:ext uri="{BB962C8B-B14F-4D97-AF65-F5344CB8AC3E}">
        <p14:creationId xmlns:p14="http://schemas.microsoft.com/office/powerpoint/2010/main" val="1569387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8" r="6896"/>
          <a:stretch/>
        </p:blipFill>
        <p:spPr bwMode="auto">
          <a:xfrm>
            <a:off x="0" y="0"/>
            <a:ext cx="9144000" cy="7046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5364088" y="5229200"/>
            <a:ext cx="3660233" cy="1477328"/>
          </a:xfrm>
          <a:prstGeom prst="rect">
            <a:avLst/>
          </a:prstGeom>
          <a:solidFill>
            <a:schemeClr val="accent1">
              <a:lumMod val="50000"/>
              <a:alpha val="49000"/>
            </a:schemeClr>
          </a:solidFill>
          <a:ln w="19050" cap="rnd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 err="1"/>
              <a:t>Parc</a:t>
            </a:r>
            <a:r>
              <a:rPr lang="es-ES" dirty="0"/>
              <a:t> </a:t>
            </a:r>
            <a:r>
              <a:rPr lang="es-ES" dirty="0" err="1"/>
              <a:t>acvatic</a:t>
            </a:r>
            <a:r>
              <a:rPr lang="es-ES" dirty="0"/>
              <a:t>;</a:t>
            </a:r>
          </a:p>
          <a:p>
            <a:r>
              <a:rPr lang="es-ES" dirty="0" err="1"/>
              <a:t>Plaja</a:t>
            </a:r>
            <a:r>
              <a:rPr lang="es-ES" dirty="0"/>
              <a:t> </a:t>
            </a:r>
            <a:r>
              <a:rPr lang="es-ES" dirty="0" err="1"/>
              <a:t>foarte</a:t>
            </a:r>
            <a:r>
              <a:rPr lang="es-ES" dirty="0"/>
              <a:t> buna si </a:t>
            </a:r>
            <a:r>
              <a:rPr lang="es-ES" dirty="0" err="1"/>
              <a:t>aproape</a:t>
            </a:r>
            <a:endParaRPr lang="es-ES" dirty="0"/>
          </a:p>
          <a:p>
            <a:r>
              <a:rPr lang="es-ES" dirty="0" err="1"/>
              <a:t>Tineret</a:t>
            </a:r>
            <a:r>
              <a:rPr lang="es-ES" dirty="0"/>
              <a:t> si </a:t>
            </a:r>
            <a:r>
              <a:rPr lang="es-ES" dirty="0" err="1"/>
              <a:t>familiilor</a:t>
            </a:r>
            <a:r>
              <a:rPr lang="es-ES" dirty="0"/>
              <a:t>  </a:t>
            </a:r>
            <a:r>
              <a:rPr lang="es-ES" dirty="0" err="1"/>
              <a:t>care</a:t>
            </a:r>
            <a:r>
              <a:rPr lang="es-ES" dirty="0"/>
              <a:t> </a:t>
            </a:r>
            <a:r>
              <a:rPr lang="es-ES" dirty="0" err="1"/>
              <a:t>au</a:t>
            </a:r>
            <a:r>
              <a:rPr lang="es-ES" dirty="0"/>
              <a:t> </a:t>
            </a:r>
            <a:r>
              <a:rPr lang="es-ES" dirty="0" err="1"/>
              <a:t>copii</a:t>
            </a:r>
            <a:r>
              <a:rPr lang="es-ES" dirty="0"/>
              <a:t>;</a:t>
            </a:r>
          </a:p>
          <a:p>
            <a:r>
              <a:rPr lang="es-ES" dirty="0"/>
              <a:t>Restaurante tematice</a:t>
            </a:r>
          </a:p>
          <a:p>
            <a:r>
              <a:rPr lang="es-ES" dirty="0"/>
              <a:t>Room </a:t>
            </a:r>
            <a:r>
              <a:rPr lang="es-ES" dirty="0" err="1"/>
              <a:t>service</a:t>
            </a:r>
            <a:endParaRPr lang="es-ES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352514"/>
            <a:ext cx="3789937" cy="2530525"/>
          </a:xfrm>
          <a:prstGeom prst="ellipse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251520" y="188640"/>
            <a:ext cx="1872208" cy="187220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err="1">
                <a:solidFill>
                  <a:schemeClr val="bg1"/>
                </a:solidFill>
              </a:rPr>
              <a:t>Iberostar</a:t>
            </a:r>
            <a:r>
              <a:rPr lang="es-ES" sz="2800" b="1" dirty="0">
                <a:solidFill>
                  <a:schemeClr val="bg1"/>
                </a:solidFill>
              </a:rPr>
              <a:t> Bávaro Suites</a:t>
            </a:r>
          </a:p>
        </p:txBody>
      </p:sp>
    </p:spTree>
    <p:extLst>
      <p:ext uri="{BB962C8B-B14F-4D97-AF65-F5344CB8AC3E}">
        <p14:creationId xmlns:p14="http://schemas.microsoft.com/office/powerpoint/2010/main" val="1199622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252520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5796136" y="5282365"/>
            <a:ext cx="3240360" cy="1477328"/>
          </a:xfrm>
          <a:prstGeom prst="rect">
            <a:avLst/>
          </a:prstGeom>
          <a:solidFill>
            <a:schemeClr val="accent1">
              <a:lumMod val="50000"/>
              <a:alpha val="49000"/>
            </a:schemeClr>
          </a:solidFill>
          <a:ln w="19050" cap="rnd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Marea in </a:t>
            </a:r>
            <a:r>
              <a:rPr lang="es-ES" dirty="0" err="1"/>
              <a:t>fata</a:t>
            </a:r>
            <a:endParaRPr lang="es-ES" dirty="0"/>
          </a:p>
          <a:p>
            <a:r>
              <a:rPr lang="es-ES" dirty="0" err="1"/>
              <a:t>Exclusivist</a:t>
            </a:r>
            <a:r>
              <a:rPr lang="es-ES" dirty="0"/>
              <a:t> </a:t>
            </a:r>
            <a:r>
              <a:rPr lang="es-ES" dirty="0" err="1"/>
              <a:t>doar</a:t>
            </a:r>
            <a:r>
              <a:rPr lang="es-ES" dirty="0"/>
              <a:t> </a:t>
            </a:r>
            <a:r>
              <a:rPr lang="es-ES" dirty="0" err="1"/>
              <a:t>pentru</a:t>
            </a:r>
            <a:r>
              <a:rPr lang="es-ES" dirty="0"/>
              <a:t>  </a:t>
            </a:r>
            <a:r>
              <a:rPr lang="es-ES" dirty="0" err="1"/>
              <a:t>adulti</a:t>
            </a:r>
            <a:endParaRPr lang="es-ES" dirty="0"/>
          </a:p>
          <a:p>
            <a:r>
              <a:rPr lang="es-ES" dirty="0"/>
              <a:t>Cea </a:t>
            </a:r>
            <a:r>
              <a:rPr lang="es-ES" dirty="0" err="1"/>
              <a:t>mai</a:t>
            </a:r>
            <a:r>
              <a:rPr lang="es-ES" dirty="0"/>
              <a:t> buna discoteca </a:t>
            </a:r>
            <a:r>
              <a:rPr lang="es-ES" dirty="0" err="1"/>
              <a:t>adulti</a:t>
            </a:r>
            <a:endParaRPr lang="es-ES" dirty="0"/>
          </a:p>
          <a:p>
            <a:r>
              <a:rPr lang="es-ES" dirty="0" err="1"/>
              <a:t>Teatru</a:t>
            </a:r>
            <a:r>
              <a:rPr lang="es-ES" dirty="0"/>
              <a:t>, </a:t>
            </a:r>
            <a:r>
              <a:rPr lang="es-ES" dirty="0" err="1"/>
              <a:t>piscina,casino</a:t>
            </a:r>
            <a:r>
              <a:rPr lang="es-ES" dirty="0"/>
              <a:t>, </a:t>
            </a:r>
          </a:p>
          <a:p>
            <a:r>
              <a:rPr lang="es-ES" dirty="0" err="1"/>
              <a:t>Spatiu</a:t>
            </a:r>
            <a:r>
              <a:rPr lang="es-ES" dirty="0"/>
              <a:t> </a:t>
            </a:r>
            <a:r>
              <a:rPr lang="es-ES" dirty="0" err="1"/>
              <a:t>aterizare</a:t>
            </a:r>
            <a:r>
              <a:rPr lang="es-ES" dirty="0"/>
              <a:t> </a:t>
            </a:r>
            <a:r>
              <a:rPr lang="es-ES" dirty="0" err="1"/>
              <a:t>elicopter</a:t>
            </a:r>
            <a:r>
              <a:rPr lang="es-ES" dirty="0"/>
              <a:t>;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76"/>
          <a:stretch/>
        </p:blipFill>
        <p:spPr bwMode="auto">
          <a:xfrm>
            <a:off x="395536" y="4088984"/>
            <a:ext cx="4787577" cy="2662384"/>
          </a:xfrm>
          <a:prstGeom prst="ellipse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251520" y="188640"/>
            <a:ext cx="1872208" cy="187220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bg1"/>
                </a:solidFill>
              </a:rPr>
              <a:t>Barceló</a:t>
            </a:r>
          </a:p>
          <a:p>
            <a:pPr algn="ctr"/>
            <a:r>
              <a:rPr lang="es-ES" sz="2800" b="1" dirty="0">
                <a:solidFill>
                  <a:schemeClr val="bg1"/>
                </a:solidFill>
              </a:rPr>
              <a:t>Bávaro</a:t>
            </a:r>
          </a:p>
          <a:p>
            <a:pPr algn="ctr"/>
            <a:r>
              <a:rPr lang="es-ES" sz="2800" b="1" dirty="0">
                <a:solidFill>
                  <a:schemeClr val="bg1"/>
                </a:solidFill>
              </a:rPr>
              <a:t>Beach</a:t>
            </a:r>
          </a:p>
        </p:txBody>
      </p:sp>
    </p:spTree>
    <p:extLst>
      <p:ext uri="{BB962C8B-B14F-4D97-AF65-F5344CB8AC3E}">
        <p14:creationId xmlns:p14="http://schemas.microsoft.com/office/powerpoint/2010/main" val="14913817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8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2533</TotalTime>
  <Words>695</Words>
  <Application>Microsoft Office PowerPoint</Application>
  <PresentationFormat>On-screen Show (4:3)</PresentationFormat>
  <Paragraphs>179</Paragraphs>
  <Slides>40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Agency FB</vt:lpstr>
      <vt:lpstr>Arial</vt:lpstr>
      <vt:lpstr>Calibri</vt:lpstr>
      <vt:lpstr>Tema de Office</vt:lpstr>
      <vt:lpstr>8_Tema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lolisalces</dc:creator>
  <cp:lastModifiedBy>Claudia Machedon</cp:lastModifiedBy>
  <cp:revision>321</cp:revision>
  <dcterms:created xsi:type="dcterms:W3CDTF">2016-02-10T12:44:17Z</dcterms:created>
  <dcterms:modified xsi:type="dcterms:W3CDTF">2019-06-05T08:48:08Z</dcterms:modified>
</cp:coreProperties>
</file>